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7"/>
  </p:notesMasterIdLst>
  <p:sldIdLst>
    <p:sldId id="256" r:id="rId2"/>
    <p:sldId id="309" r:id="rId3"/>
    <p:sldId id="310" r:id="rId4"/>
    <p:sldId id="393" r:id="rId5"/>
    <p:sldId id="312" r:id="rId6"/>
    <p:sldId id="313" r:id="rId7"/>
    <p:sldId id="314" r:id="rId8"/>
    <p:sldId id="315" r:id="rId9"/>
    <p:sldId id="381" r:id="rId10"/>
    <p:sldId id="382" r:id="rId11"/>
    <p:sldId id="316" r:id="rId12"/>
    <p:sldId id="317" r:id="rId13"/>
    <p:sldId id="318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319" r:id="rId23"/>
    <p:sldId id="339" r:id="rId24"/>
    <p:sldId id="340" r:id="rId25"/>
    <p:sldId id="341" r:id="rId26"/>
    <p:sldId id="342" r:id="rId27"/>
    <p:sldId id="343" r:id="rId28"/>
    <p:sldId id="344" r:id="rId29"/>
    <p:sldId id="348" r:id="rId30"/>
    <p:sldId id="391" r:id="rId31"/>
    <p:sldId id="392" r:id="rId32"/>
    <p:sldId id="349" r:id="rId33"/>
    <p:sldId id="350" r:id="rId34"/>
    <p:sldId id="376" r:id="rId35"/>
    <p:sldId id="377" r:id="rId36"/>
    <p:sldId id="386" r:id="rId37"/>
    <p:sldId id="387" r:id="rId38"/>
    <p:sldId id="378" r:id="rId39"/>
    <p:sldId id="379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80" r:id="rId5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65D44FF-AFF4-4C69-B516-0486BF0D4512}" type="datetimeFigureOut">
              <a:rPr lang="it-IT"/>
              <a:pPr>
                <a:defRPr/>
              </a:pPr>
              <a:t>06/02/2017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75C8B2-F55E-40A3-8156-F521063C04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313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49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EC4D2D-8D2F-4A65-BCBA-F2F0D4B9C851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42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736-8F17-47E4-A874-B72FE2A42871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52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65A2C6-98DC-4306-A075-FA12583116A8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62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297DB5-158B-4299-BBF0-47D0E428E557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4C8382-9CCA-48B7-836E-120DDD8F7E00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12D851-6FF0-4341-8638-2D809427A27B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93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787EEF-DB29-4C3A-BFF9-66010C88432B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03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C5E40A-DD22-442E-85C1-0C9A3D8DFE1C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B8765A-67D7-49F3-85B6-285A502651B8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24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DAC658-48FB-466B-A16F-94AE79770FEB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34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2AC52-6F19-4409-A003-0E0BA67F2DD9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60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214503-A984-45B0-B5E7-D8BA8D1FEB2D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44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1E694-37E3-4AE7-93D8-13B3276E97FA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54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6F1B75-52EA-4B61-A64F-F3148BDAAFCC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65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D504A4-A7E5-4750-A836-C053CCF37C6C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75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F5B893-74B7-4A10-8F13-DC5318636046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85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C02C93-F191-476B-AC42-DFFF885BB53B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95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961B17-5457-4655-88B6-0E123CD01623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05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6679BE-3C10-4975-8A8A-DD274E3AFE11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16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E743A6-436A-4D2B-81AD-05F770D2914E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26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76A628-7970-4F49-8F64-273A22A3B7CC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36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9C20B7-73B4-4C6A-A286-B00851AD856D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3EF985-3428-496A-BF96-31E1F47D5A2A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46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75689E-4440-4125-8E77-21D9AA08CE68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80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511360-8F4A-41FB-996F-63BF8791152B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B14A75-0978-4C5D-9E2F-44B26BACFA9A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01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9CF2D9-84E0-40F4-9EAE-EEB25A6DA79E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F7B75A-1E5D-4E77-A0AF-54FF9D1002A7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21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97513D-6DE2-4750-A0FA-EC1D63870C7A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31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71EA78-E856-495A-BF60-0D12924B1E98}" type="slidenum">
              <a:rPr lang="it-IT" altLang="it-IT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po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igura a mano libera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igura a mano libera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Connettore 1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11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7098486-AF29-434B-B4A4-65A1B17B0E74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12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3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5DA7168-83B2-4200-8AC3-4A3EBAD5D3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30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C31C8-3726-4077-9E6B-FB1FFB1DFB27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1F42A-C6F4-4791-9EAF-1293FA576C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99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96DDD-AA7A-4FD7-974E-A17E1052AB28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98D15-F26D-496E-89D3-9B1CB7A319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41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C913F-F334-4288-B746-2422B51CD28C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9AB67-A155-4DC0-94D2-3E53844778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16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allone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Gallone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A17EC6-E3A5-4808-A530-8365C0632F34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DFA232-DF4E-40A2-A5A8-4607CA9C1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6677D4-22AF-4761-9D51-433189C54E7E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94626E-96B2-47B3-9622-345D57A9BC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96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372728-F595-4C9F-A2F7-BBC14B7CD344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5D1DA4-A3C7-4F6D-9BE1-5BED9165D4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462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756EF3-61EA-48EC-A874-1DE970D53966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5D9C7E-5B7B-4EE0-AAE1-B3A46B7037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349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0E966-F92F-4A86-80C0-DA32615829FA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A953-2164-40F3-BB23-8882EFE41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3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59A25A-2054-423B-9402-278F77F9D6C2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F6731D-8E7C-4C9F-9D29-D1DCB89B93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976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igura a mano libera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Triangolo rettango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allone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Gallone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4C836AA-6853-41FB-A402-5174A9403569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12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3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3C47650-7CCF-4D02-9131-08A70A008A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343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Figura a mano libera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33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199764D-CABD-456C-9A69-084C9793EDE4}" type="datetime2">
              <a:rPr lang="it-IT"/>
              <a:pPr>
                <a:defRPr/>
              </a:pPr>
              <a:t>lunedì 6 febbraio 2017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1367B4A-619A-4E43-A382-1C68646288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5" r:id="rId2"/>
    <p:sldLayoutId id="2147483780" r:id="rId3"/>
    <p:sldLayoutId id="2147483781" r:id="rId4"/>
    <p:sldLayoutId id="2147483782" r:id="rId5"/>
    <p:sldLayoutId id="2147483783" r:id="rId6"/>
    <p:sldLayoutId id="2147483776" r:id="rId7"/>
    <p:sldLayoutId id="2147483784" r:id="rId8"/>
    <p:sldLayoutId id="2147483785" r:id="rId9"/>
    <p:sldLayoutId id="2147483777" r:id="rId10"/>
    <p:sldLayoutId id="2147483778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0ahUKEwiH54LJnOzRAhUIrxoKHUyJCUkQjRwIBw&amp;url=http://www.storienaturali.com/albano-il-governo-del-bosco/&amp;bvm=bv.145822982,d.d2s&amp;psig=AFQjCNEaQrSQxQGekrZOoFjPRDqg-D7llg&amp;ust=1485946584720677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image" Target="../media/image6.png"/><Relationship Id="rId2" Type="http://schemas.openxmlformats.org/officeDocument/2006/relationships/hyperlink" Target="https://www.google.it/url?sa=i&amp;rct=j&amp;q=&amp;esrc=s&amp;source=images&amp;cd=&amp;cad=rja&amp;uact=8&amp;ved=0ahUKEwi2vL_Km-zRAhVI2xoKHaDIBmMQjRwIBw&amp;url=http://www.inmeteo.net/blog/2016/12/28/emergenza-incendio-provincia-udine-fuoco-boschi-della-carnia/&amp;bvm=bv.145822982,d.d2s&amp;psig=AFQjCNGl5z_E23egSx3xiTFVh6X_VXRbCA&amp;ust=148594632562624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it/url?sa=i&amp;rct=j&amp;q=&amp;esrc=s&amp;source=images&amp;cd=&amp;cad=rja&amp;uact=8&amp;ved=0ahUKEwjx-8L2m-zRAhUGPRoKHX7pA1cQjRwIBw&amp;url=http://www.ivg.it/2016/12/alluvione-novembre-legname-sulle-spiagge-la-rabbia-del-sib-non-possono-pagare-sempre-balneari/&amp;bvm=bv.145822982,d.d2s&amp;psig=AFQjCNFsH4R_7C0qaf5802a8of5YNe7Mug&amp;ust=1485946412435769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31.jpeg"/><Relationship Id="rId10" Type="http://schemas.openxmlformats.org/officeDocument/2006/relationships/image" Target="../media/image4.png"/><Relationship Id="rId4" Type="http://schemas.openxmlformats.org/officeDocument/2006/relationships/hyperlink" Target="https://www.google.it/url?sa=i&amp;rct=j&amp;q=&amp;esrc=s&amp;source=images&amp;cd=&amp;cad=rja&amp;uact=8&amp;ved=0ahUKEwjXwfnem-zRAhXGtxoKHXaDCEgQjRwIBw&amp;url=http://brianzacentrale.blogspot.com/2013/09/da-barlassina-cesano-maderno.html&amp;bvm=bv.145822982,d.d2s&amp;psig=AFQjCNGmF5vaNwrvLb_ZVqCnMHsdSDumbQ&amp;ust=1485946354420156" TargetMode="External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5.emf"/><Relationship Id="rId4" Type="http://schemas.openxmlformats.org/officeDocument/2006/relationships/oleObject" Target="../embeddings/Microsoft_Word_97_-_2003_Document1.doc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mambiente.com/cogenerazione-news/biomasse-toscana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hyperlink" Target="https://www.google.it/url?sa=i&amp;rct=j&amp;q=&amp;esrc=s&amp;source=images&amp;cd=&amp;cad=rja&amp;uact=8&amp;ved=0ahUKEwj0ppy0pOzRAhWBlBQKHeNfCfUQjRwIBw&amp;url=http://institut-cafeologie.com/it/energie-la-biomasse/&amp;bvm=bv.145822982,d.d24&amp;psig=AFQjCNF4XjLRHC0qmEKvbToqw9ltmGv0UA&amp;ust=148594869671438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7.png"/><Relationship Id="rId2" Type="http://schemas.openxmlformats.org/officeDocument/2006/relationships/hyperlink" Target="https://www.google.it/url?sa=i&amp;rct=j&amp;q=&amp;esrc=s&amp;source=images&amp;cd=&amp;cad=rja&amp;uact=8&amp;ved=0ahUKEwimxNP1pOzRAhWEyRQKHeVcA_cQjRwIBw&amp;url=http://www.biomasse.basilicata.it/impianti/consumi_biomasse.asp&amp;bvm=bv.145822982,d.d24&amp;psig=AFQjCNHxERzWVpAlmemwjxpgenmCIX4XVA&amp;ust=148594883237196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jpeg"/><Relationship Id="rId7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7.png"/><Relationship Id="rId4" Type="http://schemas.openxmlformats.org/officeDocument/2006/relationships/image" Target="../media/image49.jpe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png"/><Relationship Id="rId7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9.png"/><Relationship Id="rId7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1.jpeg"/><Relationship Id="rId4" Type="http://schemas.openxmlformats.org/officeDocument/2006/relationships/image" Target="../media/image51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it/url?sa=i&amp;rct=j&amp;q=&amp;esrc=s&amp;source=images&amp;cd=&amp;cad=rja&amp;uact=8&amp;ved=0ahUKEwiC3rbmgvTRAhUHtBoKHbTZA1gQjRwIBw&amp;url=http://www.lavia.it/catalogo-details.php?cat%3D92%26id%3D12&amp;bvm=bv.146094739,d.bGs&amp;psig=AFQjCNGLn5LyJA8uSd2XibRLeHaE4jgHgw&amp;ust=1486214515605925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6.jpeg"/><Relationship Id="rId7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0.png"/><Relationship Id="rId5" Type="http://schemas.openxmlformats.org/officeDocument/2006/relationships/image" Target="../media/image4.png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hyperlink" Target="https://www.google.it/url?sa=i&amp;rct=j&amp;q=&amp;esrc=s&amp;source=images&amp;cd=&amp;cad=rja&amp;uact=8&amp;ved=0ahUKEwj-4qStg-_RAhWCOBQKHTF7BecQjRwIBw&amp;url=http://www.biotermica.it/Schema%20centrale%20termica%20a%20cippato.htm&amp;psig=AFQjCNGV2zj7tSHcsLHlx-P4uxYXNKCQcA&amp;ust=148604280221291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.png"/><Relationship Id="rId5" Type="http://schemas.openxmlformats.org/officeDocument/2006/relationships/hyperlink" Target="https://www.google.it/url?sa=i&amp;rct=j&amp;q=&amp;esrc=s&amp;source=images&amp;cd=&amp;cad=rja&amp;uact=8&amp;ved=0ahUKEwiptNz4g-_RAhXM7BQKHYZ5DNkQjRwIBw&amp;url=http://www.biomassebrescia.it/cippato-brescia/stoccaggio-cippato-brescia/&amp;psig=AFQjCNGV2zj7tSHcsLHlx-P4uxYXNKCQcA&amp;ust=1486042802212915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72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jpeg"/><Relationship Id="rId7" Type="http://schemas.openxmlformats.org/officeDocument/2006/relationships/hyperlink" Target="https://www.google.it/url?sa=i&amp;rct=j&amp;q=&amp;esrc=s&amp;source=images&amp;cd=&amp;cad=rja&amp;uact=8&amp;ved=0ahUKEwjLwtvk_fPRAhWE0hoKHSPjCxQQjRwIBw&amp;url=http://www.montpelierbridge.com/2014/03/efficiency-improvements-grace-states-heat-plant/&amp;bvm=bv.146094739,d.bGs&amp;psig=AFQjCNGuErkXhCbE-Sqkci9TO5hvyVPRkA&amp;ust=1486213188995800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6.png"/><Relationship Id="rId5" Type="http://schemas.openxmlformats.org/officeDocument/2006/relationships/hyperlink" Target="https://www.google.it/url?sa=i&amp;rct=j&amp;q=&amp;esrc=s&amp;source=images&amp;cd=&amp;cad=rja&amp;uact=8&amp;ved=0ahUKEwim-rDI_fPRAhVOahoKHRo6AOgQjRwIBw&amp;url=http://www.sharpexindia.com/product/accessories/chips-mulch/&amp;bvm=bv.146094739,d.bGs&amp;psig=AFQjCNHWJaI2t1_K9GTi0zUSL-jJxCb9TA&amp;ust=1486213127834211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Francescato_CorsoENplus_18.09.2014.pdf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.png"/><Relationship Id="rId2" Type="http://schemas.openxmlformats.org/officeDocument/2006/relationships/hyperlink" Target="https://www.google.it/url?sa=i&amp;rct=j&amp;q=&amp;esrc=s&amp;source=images&amp;cd=&amp;ved=0ahUKEwiYy-2GoezRAhWK7BQKHSs1AvsQjRwIBw&amp;url=http://www.qualenergia.it/articoli/20160819-il-fascino-sostenibile-del-fuoco-tecnologie-prestazioni-stufe-caldaie-biomasse-legnose&amp;bvm=bv.145822982,d.d24&amp;psig=AFQjCNG60t9c2WZOzmrUwXhi85Gdn886UA&amp;ust=1485947758548101&amp;cad=rj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lenergia.it/sites/default/files/articolo-doc/AIEL_Francescato_emissioni-biomasse.pdf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7.png"/><Relationship Id="rId5" Type="http://schemas.openxmlformats.org/officeDocument/2006/relationships/image" Target="../media/image88.jpeg"/><Relationship Id="rId10" Type="http://schemas.openxmlformats.org/officeDocument/2006/relationships/image" Target="../media/image6.png"/><Relationship Id="rId4" Type="http://schemas.openxmlformats.org/officeDocument/2006/relationships/image" Target="../media/image8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2.png"/><Relationship Id="rId7" Type="http://schemas.openxmlformats.org/officeDocument/2006/relationships/image" Target="../media/image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6.png"/><Relationship Id="rId5" Type="http://schemas.openxmlformats.org/officeDocument/2006/relationships/image" Target="../media/image100.png"/><Relationship Id="rId10" Type="http://schemas.openxmlformats.org/officeDocument/2006/relationships/image" Target="../media/image5.png"/><Relationship Id="rId4" Type="http://schemas.openxmlformats.org/officeDocument/2006/relationships/image" Target="../media/image99.png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qualenergia.it/articoli/20150916-ecobonus-detrazione-confermata-anche-il-2016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7.png"/><Relationship Id="rId4" Type="http://schemas.openxmlformats.org/officeDocument/2006/relationships/image" Target="../media/image112.jpe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1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image" Target="../media/image7.png"/><Relationship Id="rId5" Type="http://schemas.openxmlformats.org/officeDocument/2006/relationships/image" Target="../media/image116.jpeg"/><Relationship Id="rId10" Type="http://schemas.openxmlformats.org/officeDocument/2006/relationships/image" Target="../media/image6.png"/><Relationship Id="rId4" Type="http://schemas.openxmlformats.org/officeDocument/2006/relationships/image" Target="../media/image115.jpeg"/><Relationship Id="rId9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7.png"/><Relationship Id="rId2" Type="http://schemas.openxmlformats.org/officeDocument/2006/relationships/hyperlink" Target="https://www.google.it/url?sa=i&amp;rct=j&amp;q=&amp;esrc=s&amp;source=images&amp;cd=&amp;cad=rja&amp;uact=8&amp;ved=0ahUKEwjx0YnQmezRAhWDORoKHVqbAGYQjRwIBw&amp;url=http://www.energia-legno.ch/energia-del-legno/i-vantaggi-dellenergia-del-legno/per-il-bosco.html&amp;psig=AFQjCNELj_sTHlRobTftMPqCPxSh7L8rCQ&amp;ust=148594577996055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6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4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hyperlink" Target="https://www.google.it/url?sa=i&amp;rct=j&amp;q=&amp;esrc=s&amp;source=images&amp;cd=&amp;cad=rja&amp;uact=8&amp;ved=0ahUKEwj41rGmm-zRAhWBWRoKHbZwAmIQjRwIBw&amp;url=http://it.depositphotos.com/38118561/stock-photo-wet-dirt.html&amp;bvm=bv.145822982,d.d2s&amp;psig=AFQjCNF_9nmUMbI5SiCptVFZZdo_T4Swjw&amp;ust=1485946243957975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www.google.it/url?sa=i&amp;rct=j&amp;q=&amp;esrc=s&amp;source=images&amp;cd=&amp;ved=0ahUKEwijoeWomuzRAhWGqxoKHQfXCEkQjRwIBw&amp;url=http://www.funghiitaliani.it/?showtopic%3D33978%26page%3D20&amp;bvm=bv.145822982,d.d2s&amp;psig=AFQjCNHl-fgJXPMjpkTLTWyg7wRWosE_Jw&amp;ust=1485945974173340&amp;cad=rj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image" Target="../media/image27.jpeg"/><Relationship Id="rId10" Type="http://schemas.openxmlformats.org/officeDocument/2006/relationships/image" Target="../media/image5.png"/><Relationship Id="rId4" Type="http://schemas.openxmlformats.org/officeDocument/2006/relationships/hyperlink" Target="https://www.google.it/url?sa=i&amp;rct=j&amp;q=&amp;esrc=s&amp;source=images&amp;cd=&amp;ved=0ahUKEwic-NOymuzRAhUElxoKHVmvB2AQjRwIBw&amp;url=http://tuttoggi.info/wwf-spoleto-lancia-liniziativa-monteluco-operazione-bosco-pulito/180093/&amp;bvm=bv.145822982,d.d2s&amp;psig=AFQjCNHl-fgJXPMjpkTLTWyg7wRWosE_Jw&amp;ust=1485945974173340&amp;cad=rjt" TargetMode="Externa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9219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9220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9221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9222" name="AutoShape 2" descr="data:image/jpeg;base64,/9j/4AAQSkZJRgABAQAAAQABAAD/2wCEAAkGBxQTEhUUExQVFhUXGBcXGBgYGBUXFxUXFBUXGBcYFBcYHCggGBolHBQUITEhJSkrLi4uFx8zODQsNygtLiwBCgoKDg0OGhAQGywlHCUsLCwsLCwsLCwsLCwsLCwsLCwsLCwsLCwsLCwsLCwsLCwsLCwsLCwsLCwsLCwsLCwsLP/AABEIAIkBcAMBIgACEQEDEQH/xAAcAAACAwEBAQEAAAAAAAAAAAADBAIFBgcBAAj/xABLEAABAwIDAwkFBAQMBQUAAAABAAIDESEEEjEFQVEGEyIyYXGBkaEHscHR8EJScuEUI7KzFTM0NVNiY3OCkqLCJCVDdPE2k7TD0v/EABoBAAMBAQEBAAAAAAAAAAAAAAIDBAEABQb/xAArEQACAgEEAAUCBwEAAAAAAAAAAQIRAwQSITETIjJBUYHwFDNSYXGhsSP/2gAMAwEAAhEDEQA/AEyF4Wopaolq+sPBAkKJCOWKORcaBovcqNkXwYuOQDKvHMTWReuwxpUobCoRLVEsTbo0EtXWZQEsXrbIiPDFVY2agZeaITwnHwDxUP0cJbaGcirWVXroCnWRhSfFVJlIYkVL2qAan54aIbIigbDQFjVN9AiiBL7QkbE0ukcGt7T6DiexLboJEGnildoY6OMVe4Ds3nuGqpcbt5z6thGUffcOl/hbu7yqoMvmJzOOrnGp8ypMmpS4iPjifuaLZONlxMwighJGVzqHruDQT0G8bab09Yiv0CNQeBQ/Ze6m0oz/AFJP2HfkukcreSgmrNAAJtXDqtmA47g+mjvA8RGtc4ZKn0OenUo3Hs5zRTovnMNSCC0gkEEULSNQ4agjgixtXqppq0Rvgg1h4KTW9iO0kJrDRA60XHAInHcAFc7OlqKJdkDdxp4JzDQjj6IWEgj4b2TsINEvGwDeU1E8cUDDQaNqK6NQYd6YaUDDQHKQvABvFCUY07QhyR1NQb7ty44mGGttyLBJeh/89yWZVp1CPIBUafXFYZYWVuvcqzFQlzSGkg+GqtJGVFfcq9prW3nUE/JbE6RVPY5relqBeunhxNknBIASc1PBWWOg6BN6601ASE2BdlGUOIN/oJ6YpjM+Gc6hDgWnUV0HfvVbOwCwoQPq5Vvsl+aoIIIHbSnzS0rcxNA2l70XLs5nL9vDLiJCPvZvOjviuibVNX59c7WP/wA7Gu+Kw/LKDLiDQ1q1ptxuP9q2OGcXYbCyf2LRXtYS2nkAp8fGav5DlzAbIXmRWUeDa5KzRUK91STPLcWuRVzFHKmA1fZURgIMX2VEIXiE6ycNBdSdKCg1U42g6oWg1ILQFQlwzaJgZQpxtaTfelN0GhA4Vu5GjhA30Tww7GpXFN4VI9yzdZtULSnxSjgrSJuUaea8lcNbd1llnVZT0oiRvJ3qczalQESF8moYcBTihijW1JAAFybAd53L5gosfywLzMGueTHla4M0bWpFSB1j0d/FTZsnhxsoxx3OhvaXKsCrcO3OfvuBDB+Eau9AsziXOe7PK8vdxOg/CBYeCmBwUchJFAvMyZZT7K4wUeiK+a0mwv6/WieiwP3j4D5ppjANAAkuQyi59lmBJ2lHcA5JDx+w5dtlaWmnv4dnkuR+y0f8zj/DJ+w5dymgDhQ/+FDqH5x2N0jCcqeTTZwZIuhOKDg2QA6SeFg4XHcudzRFrnNc0tc00c12rTwPwOhXbMbDl18DxuqHlJyfZiWgjoTNHQkF678sg+0z1G5O0mslidP0gZsCyK12cziedDomaeI7K/BCmwb2SFkjcj29Zp9C37zTuITbXfQovfjJSW5dHmtNOmTikansLIK6HwS8IA3nxIp6FFY1tai3d+a1mosX6b0SAU1SzXaJpoS2HYeNiZb9VQInIwPBAw0elFY7cdULfwRg3ehNPnYcEa37aJZxo6hFvP0T1Li6+xMVbkAk71yZzQBoOboGo4aLxzWucC4Fu7vX0DCLUr2ok0dRZxHbqtMBPw7WmgJod1fmhMjcK1Fa6U+IqjvxApcA8TWhSLMVkeRVwrpUVB8USTMdHseGzVuAezXxqSq84cNkP2jupYeKbga4TVJrXfTT5ImMeanKRTsGvZb4JitMHho5ry/ho+N1B0g4Ghr1SD4dZXfJlwfs+Iuvzb5WHxLXNHqUny+bWKN1AKPLbWN2n/8AIUvZ++uFxDD9mWN+v3mub43ASJcZkEuYGqjlvrTtU2YeprUFJJjDzUN17zjXR5Cmvcm7Cmuii/DEahOxOD9HUPBMxwOO8JTm12OUU+iieyijlWjGAH2m17qpTGYRg0GXsusWVPgx4muSlLF9lTz8P9UQZIKI9yAcWLhhRms7V4QvY2VWM1BmPpYp+NwI0VdHHvTMT0maGxZ7iMNv3pF+GpqrJhNUrHiGzNe6Ih7WP5tzhcB+UOy132O7uSnOuGM22JS4feECh4KweSq3aGPbGM0hDW7uJ7ABcnsC2zKPQ1Y/lQ0unAAr0G+9yJtLlK59om5B940Lj3C4Hr4JHZhJDiSSS43JJOg1JUOrn5CnAvMeQYCl3GvYNPNFewAgCwRiVSY/a4rRgzEb935rzFbLOi4Xio4drOHWaO8H3o0mKc7fQdi3azrN37LpQNpRVIFRIPHm3LvK/N3sxNNpRfhk4f0bl3yHG5BRxqPUKHUrzjYK4lnM0EUIqFXYnC5b6t9R3rPj2l4Az8wZS0kgB7muEZJ3B507zQLZg1CS012EnRzfl1HUwmgrR40G4t+ZWXdB9UW39oOEAMNLV5y3dk07FjnR3tVfR6B3gj9+552p/MYOInT8vgimWmtR4k/JesYF7p2hVibGYZO49/5p6Hy9yro5BuT0EnFDJBJjbXozSgNH1VFYlMYGYUxGUBnFHGiBhIJHomGioS312IsL0LCFXdFxF7r2ZvA3CLimg3pfsKUwMxvfxOv5o1yrAfDByQBzTXU+KWyl1GtabdoHgrLDw99DqdPivoYKOO8bqDTv3o1KjKsp8PF03NeSCNATVFLXgUqHC5NKV7gnnYYVJNj6qunnyil7I09wLVGa5dNzYYk2Ic0gUAoM1NeNCqT2dyXxba6wh3/tyAn0JV7yhJfBLY9QnWvVv8FmfZ47/jQz+kilj8XMJHuSNQtskwsbtNG6LVHKmHMovAxfQniAWghO4fFEalC5o0rRRc2iBpMKLcS8gxJIsUZ8wOtFnRIRvR4sWQp5Yfgojn+S2dRBOBDioQ4tu8p2HENKS90RycZCE+BypF+FcFo3BjlGXBsO71IWLNXZzxJ9Gda6mqS2ntiKBtXuudGi7ndjW7/cq7lHyjiaSzC9N9SDITWJnY3+kd3WHHcsc8kuLnOLnHVzrk/Idgsk5tXGKqPLDx6aT9XQ9tjbk2IqCTHEf+m03cP7Rw17hbvWv5F0Zsx5qGt/SjrYACBnhRYeHBOca6C9z4aBDxhc39VneWCjspccmYihcGaZqACtKqCDllypt/uVzrHjdGk2tyqAq2HpH756g/CNXeg71k8TiHyHM9xc7ieHADQDsChRCMnivRk67IU2+j6lgndnvAaSSB0iq5oJ/L5qEQ171DqZXFIqwKpMLtjaVsjK31PZ2d6rIo6DtXs95e5TJSIR4HTkeEJmLqjuS3ZxT8OHcdAVmRmwNJ7MDTaMX4ZPWNy7DyhkIw0xGuQ6Hjay5X7LsBXaMQJocshsP7Ny7BtvAOMMrKdZrgDuqRb1XnZ2vEVlWP0tHEtq7ObMwinSpY/BdF9inKp08D8JO6s2HplJN3xHTvLaU7i1Zt2AFKhrvf7lU8ma4fbUVLCUPYbUN2Zxr/WDfJWamClBkuFtSo6R7WSRHhyLEPf+y1YvZ+PzWdZ3ofkVuuWjefiiab0cb94GqyDNgUNQaVpY3BqqNBNLCvqL1EXvGW0XhiB4peSJzDR2lbGtfPs7UzECvRTT6JnwEbEE1ExQiTLAhkwkFjCm1QY1HaKpbGI+FkQPXzRxUg1AEe1XxXym0LjifN5m9qU5toqDqrHDuCWnjuSAPmsi+TWuDyPqgmtPH1R5JgxthUnQBJNkyUrxqeHySeL2lckfXkmKDkwXJIZx04pqRxos9iZqmwp71N+Ic4qHNlUwhtJ5zsXlYXNc06EEeYosBySm5vHYZx3SsB/xHKfeuktXLMZ+rxJ/qTH/AEyW9ym1i4Q7A+ztEeHa7RwrwdbyITuDw+U3b5b1XlqmyZw0JXsSi2uGeTCaT5ReHCNPH0Vbi9l16vkos2g8cET+FDvAPdWqQoZI9D3PHLsrJNnPG5CkgLdVeMmY7UEHgXE+i9OHjOpHl8yUXjNdoHwk+mZwhEikINVcy7PYdKnuI+SXdso06JB+uK3xYvsHwproWxG22wsL5DRo4AkkmwAA1Kw23+U82Kqy8cJ/6YN3j+1cNR/VFuNVpeV2BezDGtLuYLa1rX4LIYbAVu/y+ZXla3LUtsej0dLBuNy7EoYC6zRp5BWWHwIbc3PoO4JsNAFtEljdqMZbrO4D48F51t8Iu4XYw7XwPwVFtB/6w8bLw7Skc46AU3bvFDwzS6v4vgFTpotZCfUyTxgA0nX0+a+ghTzIfefegteA0VKta6sjT+AMTLJRou7vKZbMaWHiUxsyEUJIBNXftHco9RJbUVYFyykxMLgc9CW6E007VGM5jRtzwC1LUGWxFlMsjSKHBNimBweQVd1j6D5p1gUnL5iW3YSVGm9lo/5nF+GT929d4IXB/ZdT+E4vwyfu3LvKi1HrGR6MPtjZnMynKOg+rm8B95vgd3AjtWFmg53beFDB1A57uwNjsT3uIC7ZjMO2Rha8VHiCO0EXB7QqzZnJnDQOe6OPpyUzPc5z3kDQBziSB2BEtQ9tPsxQ81lVtGKoFePwVM+MgClfs+Gi0PKRnNtadQXU7dCfgqWPFNLQOFPgqtLey0LzNbioxEZJ6Q8b0KAYCzS7eG8X9Qr2VgLrHcfHRKuw9RbjobHVXwy8k8oCUL6puNBfhC2pF+I7+Hb2fRhHOqlJTXAh+XssGojUpHiAjtlqhcWGpDLSpBCa9FCBhokEQNXjAjMcgbNRKJhCjirIwcgYl3asXYXsU20GO+vkqzIrjFCv2kg6EcVdjfBLPsXEanlqic2vQxGLBc0uX8sIcuKlHEh3+ZoPxK6uAuc+0OHLiQadaNp8QXD4BT6r0DsPqOrFigY0wWqNF6iZ5IAsUHMTOVRMa2zhUNR5tpxxML5CWtGtq62AAAuSV7zaqOVEJOHcBqXNH+oH4JWZpQb+ENw25pfJnOUPKmXEAxx1jhNqV/WSA/fcOq3+qPEnRdD5RbewOFbkjjbJMAAREebDSLfrJGb7aXPGi5m3ABoJPSND3C3BClcG29BrpwXjY8K1Et2R8I9XNkeGKjBcscxG05Z5Q6R5NM1G1OVv4R46mp7UnidoMZYmruA18eCUnmc2hFqh3ad29VrGW+tVufHGWXjpJHYcjjj57bYbE4979+Vp3DXxd8km2OyLYU7vkjYfAvcAbNHE3J7gPiUPlgd5psVpR3h8UfCvoCKEnNp/harPDYJrCT1jTU09BoEBo6T+/wD2tQ4Z7svAWaNY+RVsbnDWgvprrxQocOAK9isIxbz96QlxjGNGZwBoLanyVkkkrZJFtukCY2w7h7k1s7q+Lv2iqr9PJFGMJ7TYIuHxjw2lgbk79STZQZ5JqkW4YtcsuQksTimhwvXuSLpXHUk/XBAfqpkhw/JtD7rfP5IL53O3nwsl61ovQtONL7NafwlF3Sfu3L9AQY1w1IIHbf6suAezT+coe6S/+By7oy/19fRUWp9RRiVxLhuKa5tteHy4phpss7ieqbpvD41wA3i1j8CpwnD4FuWo/Us/vB+y5YoOtbgtfytxIdCwWDucFiQK9F9hxKxjagkEEL19ErxEGfifIQvdald/wRDiDavHx13Ibiok8ePxVf8AIq/gO/EkWNxXXy1UHitxSu/t/P67oSP7OCkxre2nBbF7aMfJlMfy3bE5zDh5cza1DixvuLvNa7DE0GZuVxa1xFa2eKgtP2mncew6EECi5cbHikwskpbR8Yq1woDQkAh3EXW7g2fzuCwzjZ/MROa4dsTCWkbweHcdyXPVyxzW7pjY4FKLrsr4kyxqQilorCGQblVNNCIMmApMJO5SbdHjSmxqRDm+JHnqoTQWUdpbDgxOUzMDstQLkWOoqLqcOw4WMDGRhjR90uab63BqfNApuwnFUVMz2goJeE9jtmNYOgXg9pc8eOcm3cQe1Ixx1FfMcCLH1CtxyTRJNNMhQL0NR2xInNplgJCoWF9p8NDA/iHt8i0j3ldE5nuWQ9pmH/4Zjt7ZB/qa4H3BLzcwY3FxJG+LVAtTRYoFirUjzBdeUHb5I5jUTGi3GAso+gqPlbK1kLSTQZx6NcVoObWJ9qTqQMA1POHyZT/ck6h/8pD9N+bEymH2hI9geaBsriGCl2sBDReupqrHmADbifck4o6xYYtpRrIyamlzlt6eqnPNY5nj7RoOPvUWKUIX9P8ACzKpzr6/6Bx8RdlDaEhprcWrTXgoQbPOrjQcB8SUTBz5s9KANo0U8fVGmma1pqQLH3cFJmyuU20V4sSjBJlSyIADuVxB1W/hHuCzAmdx0Cs3Y15GtLbvDxQZHuoLHHaWUsoFakCyoJ9pOzObG0G/WcaN0C+cakn68VVYxlyhg3B2gppS4YaecnrynuZYeaUEzR1GjvNyly26fihWSk/dmxil0LuL3alN4dtBRTESscNhGEAkVr2pe4JorwvOZcT1T5UV6yMDQAdwCXl1HitsyhJuBceA9UcbOG8n3JwaKS6zi+9l2DZ/CUQpUZZNa/0bl3J+zR9k07/muLey3+c4/wAMn7Dl3dRaj1DYtpFFjMI5rT0ajiL+aFFWn5rQv0KC/DNdqL8RY/mkDFP5M5tUgRuzQfpDB12bw3e5ltRbwrcKgi2ZHNfAzB9jXDzHLI3sjedw8R2qx9ouEnZhmyYUyGRkrHDICXtAa8E0AuLiqweHxjMeehlw+OH2a5IsQRvYf+lL2aHcqsEmlwxeRKT5L8tYx/NzNlhfwfSh/A4Cjh3IxgYeq+p96ptn8tJ2uOFxsQla2ofHOOk0NBJLX61tqap/FwYeZrhgpss3VGGmIrUmn6qStxvuTa9ldDUX6iaWH9IvjMUyOoe5oIpaoJOmg13qo2lyjyCrY82p61NCKUIB7VR7c2FisI5gmjcCKgnVp6NKh28WSOzNoVDQ64INWnQ0NE1TvoU4V2ajaG1mzwSsoWkgt4tNBUV9F1LkXj4n4HAxOe3O/CxkMJ6REcbA4gdlR5riTKEPycdDrYDTjai0ezsUY3bClG5kbPCR5icPKQKXUrdX37D8PFl9s/ENkFWua4A0NCDQ8DRWsTwuPyyzYHEukju0udUfYeMxOV3Aj03LXRcuMKWtJc8OP2cjiWngXAZfVepHLGa8zoicJRfHJumu4FFbIkIdN/uoRqDwKOJKLnG+glOux6J9dE7GeKphiDuovJMQ42qgeFsJZUhraWLGgVJC7Xsc71Ob/cjSPA1VfHLQy1Nj0gCR0QWMFLeITVUKSFNudsfL0ObEBgq5zWgb3EADxKptrbW6eVtaU4Ag5tDWu4j0WN2jHzkpc853PBB0NrE14WZok5dbCD20Mx6eUldl/tb2hQRktiBmI3jos/zEX8AsTtnlXPiug8tbHrkaLVFwSTcn07FTY/DmORzTuPodEGN3SH1qslmc1+waxqLO/t5cYP7Rkb3xPd+wHJiPlXgnEUnYLVq7NGBpY5wL/IrlDnoZf9fXeiWqkJejh7Wdpg2lA/qTwu/DIw+4poMXCjQ6gH1W95JcoG4XDiP9GheCS4kijqmm8dwR/i38AfgV+r+jbliyPLkDNEP6r/UsHwKsDy5w+ZodhsprU5ZXCoLXDS1rrJcvtuMmlZzAkY0R0IcampcTY1JpSiDLqt8HGhmHSeHNSuyl2k9kcNBRosABbU7gFQzz9zfxH/aLqWNFWcdKqmljUdFtlxg8ScrsrjSutKeSnL1T3FG2ZgAWVJOug+as5MC3IQ1tXEUG8kusNe0obOpmbdRWseAeRcAd5+AupybAnbWsLwBc2rQDUmitis3p9G7X7lR/B2tXeQ+JVdi8E2pufT5K/lPWVTi+s763BamY0UMuGoRfevsViHMIAppVNzC6Bi8G57gW0pTeV3vycOYS7Gk3JCtMP1Qq/Dx5WtB1AUhjyLAC2/VBXIVlmlpNR4/BJHHP407gPilJJiTcnetoyy8zgDVQOKZ94e9U1V6uoyze+y3GMG04zX7Mg0P3HLvcWIa64I93oV+b/Zl/OUX4ZP2Cu6m1j9b7qLUesfjjcS+k0K8ZoqQzkA5SRr2i3YUeHaLqCtD6e5IC2sPtnaLMPHzklQzM0FwBOXNbM6l8vzXO9n/wZjMQcM5gMjgXNcGlj88dnGOVvWa5oDwK6hxIuF0hmID+iW6i4NCCN4K4zjMDNFtktw7GWfIYWHo5TzRcAw6AWcQNLAaI8aTv5Mdo1j+TnPxOZM4yPYHNjly/rmxPDmtzkfxzbOBFA6rCRWwWHx+y5MLlfMxri1prI01bK1g6D27iC2x4FlFacueUEobhXYd8sE7ecbKwFzC0vkjIa4GzwQXUN/NMYbaxw+z8OZoOcZzrmOqQCGEkNc0OH8ZUOHa1orWoT4OSXJjSvg+2XtnFR4XEyua2XCQvjbzcgMjXskoczS7pNyh8WhoMxtZKYjYuAxRDoXfok7hURSGsZzCtGvHVNKGjr+q3rcGHCbDxxjmpqNcGgZI6GkoLR1atFt1TYmixW0uRMuHc55xEAJdQyzSNh/VPdzspDekcx6ndm4pkX8cANfJm9o7CnwjnCaMtqatdq1wpSzhY6DRdE5LcnmYvZ+zHuOV0Dg8GlS4MkJy9nSYzyPFY3Y2OGEYY5drR4iMggwMw8uJjNR9mR2UMPaCO5bv2Y4xw2bhq3AzC5qRR7hrvKHNJ7UdCHPBy3lSebkmaaOAkkBGoNHkLJ4rDdEuZcZSSN7aA+Y7fPt2XL3DTQYid743Bkkr3NJFWOa55IodDY+CyhbmaebJDqHo14g9U7+7XvVsHcUTyVSP0FtZrWvFCKuY1+6pBqAT/AJaV7EmAudcp8TipDFNDIecgaWinWdHLBh5aAEUdTnD0T4XV97ONoyz4Z0kry8iVzKupUUZG4CwH3z5d6bpsqUIxYvNjbk5GoyoOKc5oqGOfelG5a9/TcB6pgScAgSYwVyimalaKrcT0JY11uk14IvpWniwkD8lT4yMEvIdQNY05tQaiTzFMviFcbQxDqHo8bcW6G2hssLygxdmxsAa5g6QpSlXENA3eXFS58jRRhhZ9tWZvOUaQ4CwIJNuzytwVZPiCHAUGUCgvftvvvVJOlNa+lxppTgvJnHPm4i3hUelF5r8zsuSpUMbSY2VhJu8Bxad9a9uqy8gNe6/rVaNkpBBJpQ1B3dhtvuhnZTXZnBza9Kw4nS25MxT2KmBKFjLihPFfr64KTlA/XmVUKPiVOLlAQAMjaC1c5Gg16vYhKjOq2zmXU20A52Y5qi3Re2/mRxVzhssjM5bfS9K2HYSFjTp9di1Owf5OO93vKCTZsRja1mNHb8FRYhqvNraN7/gqSdcujX2WWCla1lzS5+qKwweNaZYmtqSXspuHXGpKoZPkvHbvD3hBJcMJPk6rtIv5qc0aKRPJuXfYceAoucP2i7cAPM8USPST+7PuKrXaeXuKTp4UmMyytkpcY816XoB7lXSTuqekdUw7f9bwkZdSqUhDBy4h3H0CkJncfgl5PijR7lzOR64lHj08EB29TZp4ITghKCUwEnN1/ArjRhetX35r5mq441Psx/nGL8Mn7BXcsvD6PZ2LjHss/nCP8Mv7tdrk393xUGp9ZTh6BTN6Jqa19fr4KMJ+vkp4nqSdx95UINHeKQNHcE8h1aaq1EQdQkXGnZ3cFVwajx96t4kSQrIZ/lPyMgxzQJg7M0ENexxaRWhuOq8VaCA4Gm6lVlNveznFTxZP0thLX5gDC1gdRuUZpG1doAN+i6gF8jTaXDF7jm+2eRxifhThv0hwE0Ym/XSXhD2VD25gCymawCV5Q7MjZiMayNjWNfs2UkNAaCWkCpAtW5v2rp8ipOU/8kxH9xN+7Kzcwk7OM7J2FEY2nJu4u+a6jyFwDBgY2gUo54t/eE7+9YfYn8Q3uXQuQ38jb+N/7aLI2F0uDLbfwWIikmc0h0DnnnIXZZYSKhxeGG7SWuAcLEGhBoTTGbV2BhTLlbXCYgln6sl0kD3OZmDY3iroyRuIIuL3XTtl/wAfiv8Aun//AErN4P8AnDFf9u//AOJh07FJgTiqKrlbiWR4LZsrQKyQASEdYuEEDQTWxtGBfgqjYW3HRxTCMgNMmauX7eWMcNS13otFtj/0/B/dQ/u1jtgfyLF/3+H/AHa2L8rf32Y4+ajZ7K5TsbGTM/LaxIJqdNBc1Wdw23WB7pGc4RmNAdRex10FTbtVJj+oEHB/L4IvFk4oHw0mXXKXlYSxscbXMLiXPdWoNRo0Emhqa9m7iqE4jNvNcpNSd+YF3fovNs6nw9yDH1W/hk/YK1yckrOjFLolusa0rpv7V7krTvpQ6Dx7yUF/Vd3fAKbfl7gloYDe+1qVqV7uoQdKam9Ba/ldRGje8+5qhiesPrciRh//2Q==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9223" name="AutoShape 4" descr="data:image/jpeg;base64,/9j/4AAQSkZJRgABAQAAAQABAAD/2wCEAAkGBxQTEhUUExQVFhUXGBcXGBgYGBUXFxUXFBUXGBcYFBcYHCggGBolHBQUITEhJSkrLi4uFx8zODQsNygtLiwBCgoKDg0OGhAQGywlHCUsLCwsLCwsLCwsLCwsLCwsLCwsLCwsLCwsLCwsLCwsLCwsLCwsLCwsLCwsLCwsLCwsLP/AABEIAIkBcAMBIgACEQEDEQH/xAAcAAACAwEBAQEAAAAAAAAAAAADBAIFBgcBAAj/xABLEAABAwIDAwkFBAQMBQUAAAABAAIDESEEEjEFQVEGEyIyYXGBkaEHscHR8EJScuEUI7KzFTM0NVNiY3OCkqLCJCVDdPE2k7TD0v/EABoBAAMBAQEBAAAAAAAAAAAAAAIDBAEABQb/xAArEQACAgEEAAUCBwEAAAAAAAAAAQIRAwQSITETIjJBUYHwFDNSYXGhsSP/2gAMAwEAAhEDEQA/AEyF4Wopaolq+sPBAkKJCOWKORcaBovcqNkXwYuOQDKvHMTWReuwxpUobCoRLVEsTbo0EtXWZQEsXrbIiPDFVY2agZeaITwnHwDxUP0cJbaGcirWVXroCnWRhSfFVJlIYkVL2qAan54aIbIigbDQFjVN9AiiBL7QkbE0ukcGt7T6DiexLboJEGnildoY6OMVe4Ds3nuGqpcbt5z6thGUffcOl/hbu7yqoMvmJzOOrnGp8ypMmpS4iPjifuaLZONlxMwighJGVzqHruDQT0G8bab09Yiv0CNQeBQ/Ze6m0oz/AFJP2HfkukcreSgmrNAAJtXDqtmA47g+mjvA8RGtc4ZKn0OenUo3Hs5zRTovnMNSCC0gkEEULSNQ4agjgixtXqppq0Rvgg1h4KTW9iO0kJrDRA60XHAInHcAFc7OlqKJdkDdxp4JzDQjj6IWEgj4b2TsINEvGwDeU1E8cUDDQaNqK6NQYd6YaUDDQHKQvABvFCUY07QhyR1NQb7ty44mGGttyLBJeh/89yWZVp1CPIBUafXFYZYWVuvcqzFQlzSGkg+GqtJGVFfcq9prW3nUE/JbE6RVPY5relqBeunhxNknBIASc1PBWWOg6BN6601ASE2BdlGUOIN/oJ6YpjM+Gc6hDgWnUV0HfvVbOwCwoQPq5Vvsl+aoIIIHbSnzS0rcxNA2l70XLs5nL9vDLiJCPvZvOjviuibVNX59c7WP/wA7Gu+Kw/LKDLiDQ1q1ptxuP9q2OGcXYbCyf2LRXtYS2nkAp8fGav5DlzAbIXmRWUeDa5KzRUK91STPLcWuRVzFHKmA1fZURgIMX2VEIXiE6ycNBdSdKCg1U42g6oWg1ILQFQlwzaJgZQpxtaTfelN0GhA4Vu5GjhA30Tww7GpXFN4VI9yzdZtULSnxSjgrSJuUaea8lcNbd1llnVZT0oiRvJ3qczalQESF8moYcBTihijW1JAAFybAd53L5gosfywLzMGueTHla4M0bWpFSB1j0d/FTZsnhxsoxx3OhvaXKsCrcO3OfvuBDB+Eau9AsziXOe7PK8vdxOg/CBYeCmBwUchJFAvMyZZT7K4wUeiK+a0mwv6/WieiwP3j4D5ppjANAAkuQyi59lmBJ2lHcA5JDx+w5dtlaWmnv4dnkuR+y0f8zj/DJ+w5dymgDhQ/+FDqH5x2N0jCcqeTTZwZIuhOKDg2QA6SeFg4XHcudzRFrnNc0tc00c12rTwPwOhXbMbDl18DxuqHlJyfZiWgjoTNHQkF678sg+0z1G5O0mslidP0gZsCyK12cziedDomaeI7K/BCmwb2SFkjcj29Zp9C37zTuITbXfQovfjJSW5dHmtNOmTikansLIK6HwS8IA3nxIp6FFY1tai3d+a1mosX6b0SAU1SzXaJpoS2HYeNiZb9VQInIwPBAw0elFY7cdULfwRg3ehNPnYcEa37aJZxo6hFvP0T1Li6+xMVbkAk71yZzQBoOboGo4aLxzWucC4Fu7vX0DCLUr2ok0dRZxHbqtMBPw7WmgJod1fmhMjcK1Fa6U+IqjvxApcA8TWhSLMVkeRVwrpUVB8USTMdHseGzVuAezXxqSq84cNkP2jupYeKbga4TVJrXfTT5ImMeanKRTsGvZb4JitMHho5ry/ho+N1B0g4Ghr1SD4dZXfJlwfs+Iuvzb5WHxLXNHqUny+bWKN1AKPLbWN2n/8AIUvZ++uFxDD9mWN+v3mub43ASJcZkEuYGqjlvrTtU2YeprUFJJjDzUN17zjXR5Cmvcm7Cmuii/DEahOxOD9HUPBMxwOO8JTm12OUU+iieyijlWjGAH2m17qpTGYRg0GXsusWVPgx4muSlLF9lTz8P9UQZIKI9yAcWLhhRms7V4QvY2VWM1BmPpYp+NwI0VdHHvTMT0maGxZ7iMNv3pF+GpqrJhNUrHiGzNe6Ih7WP5tzhcB+UOy132O7uSnOuGM22JS4feECh4KweSq3aGPbGM0hDW7uJ7ABcnsC2zKPQ1Y/lQ0unAAr0G+9yJtLlK59om5B940Lj3C4Hr4JHZhJDiSSS43JJOg1JUOrn5CnAvMeQYCl3GvYNPNFewAgCwRiVSY/a4rRgzEb935rzFbLOi4Xio4drOHWaO8H3o0mKc7fQdi3azrN37LpQNpRVIFRIPHm3LvK/N3sxNNpRfhk4f0bl3yHG5BRxqPUKHUrzjYK4lnM0EUIqFXYnC5b6t9R3rPj2l4Az8wZS0kgB7muEZJ3B507zQLZg1CS012EnRzfl1HUwmgrR40G4t+ZWXdB9UW39oOEAMNLV5y3dk07FjnR3tVfR6B3gj9+552p/MYOInT8vgimWmtR4k/JesYF7p2hVibGYZO49/5p6Hy9yro5BuT0EnFDJBJjbXozSgNH1VFYlMYGYUxGUBnFHGiBhIJHomGioS312IsL0LCFXdFxF7r2ZvA3CLimg3pfsKUwMxvfxOv5o1yrAfDByQBzTXU+KWyl1GtabdoHgrLDw99DqdPivoYKOO8bqDTv3o1KjKsp8PF03NeSCNATVFLXgUqHC5NKV7gnnYYVJNj6qunnyil7I09wLVGa5dNzYYk2Ic0gUAoM1NeNCqT2dyXxba6wh3/tyAn0JV7yhJfBLY9QnWvVv8FmfZ47/jQz+kilj8XMJHuSNQtskwsbtNG6LVHKmHMovAxfQniAWghO4fFEalC5o0rRRc2iBpMKLcS8gxJIsUZ8wOtFnRIRvR4sWQp5Yfgojn+S2dRBOBDioQ4tu8p2HENKS90RycZCE+BypF+FcFo3BjlGXBsO71IWLNXZzxJ9Gda6mqS2ntiKBtXuudGi7ndjW7/cq7lHyjiaSzC9N9SDITWJnY3+kd3WHHcsc8kuLnOLnHVzrk/Idgsk5tXGKqPLDx6aT9XQ9tjbk2IqCTHEf+m03cP7Rw17hbvWv5F0Zsx5qGt/SjrYACBnhRYeHBOca6C9z4aBDxhc39VneWCjspccmYihcGaZqACtKqCDllypt/uVzrHjdGk2tyqAq2HpH756g/CNXeg71k8TiHyHM9xc7ieHADQDsChRCMnivRk67IU2+j6lgndnvAaSSB0iq5oJ/L5qEQ171DqZXFIqwKpMLtjaVsjK31PZ2d6rIo6DtXs95e5TJSIR4HTkeEJmLqjuS3ZxT8OHcdAVmRmwNJ7MDTaMX4ZPWNy7DyhkIw0xGuQ6Hjay5X7LsBXaMQJocshsP7Ny7BtvAOMMrKdZrgDuqRb1XnZ2vEVlWP0tHEtq7ObMwinSpY/BdF9inKp08D8JO6s2HplJN3xHTvLaU7i1Zt2AFKhrvf7lU8ma4fbUVLCUPYbUN2Zxr/WDfJWamClBkuFtSo6R7WSRHhyLEPf+y1YvZ+PzWdZ3ofkVuuWjefiiab0cb94GqyDNgUNQaVpY3BqqNBNLCvqL1EXvGW0XhiB4peSJzDR2lbGtfPs7UzECvRTT6JnwEbEE1ExQiTLAhkwkFjCm1QY1HaKpbGI+FkQPXzRxUg1AEe1XxXym0LjifN5m9qU5toqDqrHDuCWnjuSAPmsi+TWuDyPqgmtPH1R5JgxthUnQBJNkyUrxqeHySeL2lckfXkmKDkwXJIZx04pqRxos9iZqmwp71N+Ic4qHNlUwhtJ5zsXlYXNc06EEeYosBySm5vHYZx3SsB/xHKfeuktXLMZ+rxJ/qTH/AEyW9ym1i4Q7A+ztEeHa7RwrwdbyITuDw+U3b5b1XlqmyZw0JXsSi2uGeTCaT5ReHCNPH0Vbi9l16vkos2g8cET+FDvAPdWqQoZI9D3PHLsrJNnPG5CkgLdVeMmY7UEHgXE+i9OHjOpHl8yUXjNdoHwk+mZwhEikINVcy7PYdKnuI+SXdso06JB+uK3xYvsHwproWxG22wsL5DRo4AkkmwAA1Kw23+U82Kqy8cJ/6YN3j+1cNR/VFuNVpeV2BezDGtLuYLa1rX4LIYbAVu/y+ZXla3LUtsej0dLBuNy7EoYC6zRp5BWWHwIbc3PoO4JsNAFtEljdqMZbrO4D48F51t8Iu4XYw7XwPwVFtB/6w8bLw7Skc46AU3bvFDwzS6v4vgFTpotZCfUyTxgA0nX0+a+ghTzIfefegteA0VKta6sjT+AMTLJRou7vKZbMaWHiUxsyEUJIBNXftHco9RJbUVYFyykxMLgc9CW6E007VGM5jRtzwC1LUGWxFlMsjSKHBNimBweQVd1j6D5p1gUnL5iW3YSVGm9lo/5nF+GT929d4IXB/ZdT+E4vwyfu3LvKi1HrGR6MPtjZnMynKOg+rm8B95vgd3AjtWFmg53beFDB1A57uwNjsT3uIC7ZjMO2Rha8VHiCO0EXB7QqzZnJnDQOe6OPpyUzPc5z3kDQBziSB2BEtQ9tPsxQ81lVtGKoFePwVM+MgClfs+Gi0PKRnNtadQXU7dCfgqWPFNLQOFPgqtLey0LzNbioxEZJ6Q8b0KAYCzS7eG8X9Qr2VgLrHcfHRKuw9RbjobHVXwy8k8oCUL6puNBfhC2pF+I7+Hb2fRhHOqlJTXAh+XssGojUpHiAjtlqhcWGpDLSpBCa9FCBhokEQNXjAjMcgbNRKJhCjirIwcgYl3asXYXsU20GO+vkqzIrjFCv2kg6EcVdjfBLPsXEanlqic2vQxGLBc0uX8sIcuKlHEh3+ZoPxK6uAuc+0OHLiQadaNp8QXD4BT6r0DsPqOrFigY0wWqNF6iZ5IAsUHMTOVRMa2zhUNR5tpxxML5CWtGtq62AAAuSV7zaqOVEJOHcBqXNH+oH4JWZpQb+ENw25pfJnOUPKmXEAxx1jhNqV/WSA/fcOq3+qPEnRdD5RbewOFbkjjbJMAAREebDSLfrJGb7aXPGi5m3ABoJPSND3C3BClcG29BrpwXjY8K1Et2R8I9XNkeGKjBcscxG05Z5Q6R5NM1G1OVv4R46mp7UnidoMZYmruA18eCUnmc2hFqh3ad29VrGW+tVufHGWXjpJHYcjjj57bYbE4979+Vp3DXxd8km2OyLYU7vkjYfAvcAbNHE3J7gPiUPlgd5psVpR3h8UfCvoCKEnNp/harPDYJrCT1jTU09BoEBo6T+/wD2tQ4Z7svAWaNY+RVsbnDWgvprrxQocOAK9isIxbz96QlxjGNGZwBoLanyVkkkrZJFtukCY2w7h7k1s7q+Lv2iqr9PJFGMJ7TYIuHxjw2lgbk79STZQZ5JqkW4YtcsuQksTimhwvXuSLpXHUk/XBAfqpkhw/JtD7rfP5IL53O3nwsl61ovQtONL7NafwlF3Sfu3L9AQY1w1IIHbf6suAezT+coe6S/+By7oy/19fRUWp9RRiVxLhuKa5tteHy4phpss7ieqbpvD41wA3i1j8CpwnD4FuWo/Us/vB+y5YoOtbgtfytxIdCwWDucFiQK9F9hxKxjagkEEL19ErxEGfifIQvdald/wRDiDavHx13Ibiok8ePxVf8AIq/gO/EkWNxXXy1UHitxSu/t/P67oSP7OCkxre2nBbF7aMfJlMfy3bE5zDh5cza1DixvuLvNa7DE0GZuVxa1xFa2eKgtP2mncew6EECi5cbHikwskpbR8Yq1woDQkAh3EXW7g2fzuCwzjZ/MROa4dsTCWkbweHcdyXPVyxzW7pjY4FKLrsr4kyxqQilorCGQblVNNCIMmApMJO5SbdHjSmxqRDm+JHnqoTQWUdpbDgxOUzMDstQLkWOoqLqcOw4WMDGRhjR90uab63BqfNApuwnFUVMz2goJeE9jtmNYOgXg9pc8eOcm3cQe1Ixx1FfMcCLH1CtxyTRJNNMhQL0NR2xInNplgJCoWF9p8NDA/iHt8i0j3ldE5nuWQ9pmH/4Zjt7ZB/qa4H3BLzcwY3FxJG+LVAtTRYoFirUjzBdeUHb5I5jUTGi3GAso+gqPlbK1kLSTQZx6NcVoObWJ9qTqQMA1POHyZT/ck6h/8pD9N+bEymH2hI9geaBsriGCl2sBDReupqrHmADbifck4o6xYYtpRrIyamlzlt6eqnPNY5nj7RoOPvUWKUIX9P8ACzKpzr6/6Bx8RdlDaEhprcWrTXgoQbPOrjQcB8SUTBz5s9KANo0U8fVGmma1pqQLH3cFJmyuU20V4sSjBJlSyIADuVxB1W/hHuCzAmdx0Cs3Y15GtLbvDxQZHuoLHHaWUsoFakCyoJ9pOzObG0G/WcaN0C+cakn68VVYxlyhg3B2gppS4YaecnrynuZYeaUEzR1GjvNyly26fihWSk/dmxil0LuL3alN4dtBRTESscNhGEAkVr2pe4JorwvOZcT1T5UV6yMDQAdwCXl1HitsyhJuBceA9UcbOG8n3JwaKS6zi+9l2DZ/CUQpUZZNa/0bl3J+zR9k07/muLey3+c4/wAMn7Dl3dRaj1DYtpFFjMI5rT0ajiL+aFFWn5rQv0KC/DNdqL8RY/mkDFP5M5tUgRuzQfpDB12bw3e5ltRbwrcKgi2ZHNfAzB9jXDzHLI3sjedw8R2qx9ouEnZhmyYUyGRkrHDICXtAa8E0AuLiqweHxjMeehlw+OH2a5IsQRvYf+lL2aHcqsEmlwxeRKT5L8tYx/NzNlhfwfSh/A4Cjh3IxgYeq+p96ptn8tJ2uOFxsQla2ofHOOk0NBJLX61tqap/FwYeZrhgpss3VGGmIrUmn6qStxvuTa9ldDUX6iaWH9IvjMUyOoe5oIpaoJOmg13qo2lyjyCrY82p61NCKUIB7VR7c2FisI5gmjcCKgnVp6NKh28WSOzNoVDQ64INWnQ0NE1TvoU4V2ajaG1mzwSsoWkgt4tNBUV9F1LkXj4n4HAxOe3O/CxkMJ6REcbA4gdlR5riTKEPycdDrYDTjai0ezsUY3bClG5kbPCR5icPKQKXUrdX37D8PFl9s/ENkFWua4A0NCDQ8DRWsTwuPyyzYHEukju0udUfYeMxOV3Aj03LXRcuMKWtJc8OP2cjiWngXAZfVepHLGa8zoicJRfHJumu4FFbIkIdN/uoRqDwKOJKLnG+glOux6J9dE7GeKphiDuovJMQ42qgeFsJZUhraWLGgVJC7Xsc71Ob/cjSPA1VfHLQy1Nj0gCR0QWMFLeITVUKSFNudsfL0ObEBgq5zWgb3EADxKptrbW6eVtaU4Ag5tDWu4j0WN2jHzkpc853PBB0NrE14WZok5dbCD20Mx6eUldl/tb2hQRktiBmI3jos/zEX8AsTtnlXPiug8tbHrkaLVFwSTcn07FTY/DmORzTuPodEGN3SH1qslmc1+waxqLO/t5cYP7Rkb3xPd+wHJiPlXgnEUnYLVq7NGBpY5wL/IrlDnoZf9fXeiWqkJejh7Wdpg2lA/qTwu/DIw+4poMXCjQ6gH1W95JcoG4XDiP9GheCS4kijqmm8dwR/i38AfgV+r+jbliyPLkDNEP6r/UsHwKsDy5w+ZodhsprU5ZXCoLXDS1rrJcvtuMmlZzAkY0R0IcampcTY1JpSiDLqt8HGhmHSeHNSuyl2k9kcNBRosABbU7gFQzz9zfxH/aLqWNFWcdKqmljUdFtlxg8ScrsrjSutKeSnL1T3FG2ZgAWVJOug+as5MC3IQ1tXEUG8kusNe0obOpmbdRWseAeRcAd5+AupybAnbWsLwBc2rQDUmitis3p9G7X7lR/B2tXeQ+JVdi8E2pufT5K/lPWVTi+s763BamY0UMuGoRfevsViHMIAppVNzC6Bi8G57gW0pTeV3vycOYS7Gk3JCtMP1Qq/Dx5WtB1AUhjyLAC2/VBXIVlmlpNR4/BJHHP407gPilJJiTcnetoyy8zgDVQOKZ94e9U1V6uoyze+y3GMG04zX7Mg0P3HLvcWIa64I93oV+b/Zl/OUX4ZP2Cu6m1j9b7qLUesfjjcS+k0K8ZoqQzkA5SRr2i3YUeHaLqCtD6e5IC2sPtnaLMPHzklQzM0FwBOXNbM6l8vzXO9n/wZjMQcM5gMjgXNcGlj88dnGOVvWa5oDwK6hxIuF0hmID+iW6i4NCCN4K4zjMDNFtktw7GWfIYWHo5TzRcAw6AWcQNLAaI8aTv5Mdo1j+TnPxOZM4yPYHNjly/rmxPDmtzkfxzbOBFA6rCRWwWHx+y5MLlfMxri1prI01bK1g6D27iC2x4FlFacueUEobhXYd8sE7ecbKwFzC0vkjIa4GzwQXUN/NMYbaxw+z8OZoOcZzrmOqQCGEkNc0OH8ZUOHa1orWoT4OSXJjSvg+2XtnFR4XEyua2XCQvjbzcgMjXskoczS7pNyh8WhoMxtZKYjYuAxRDoXfok7hURSGsZzCtGvHVNKGjr+q3rcGHCbDxxjmpqNcGgZI6GkoLR1atFt1TYmixW0uRMuHc55xEAJdQyzSNh/VPdzspDekcx6ndm4pkX8cANfJm9o7CnwjnCaMtqatdq1wpSzhY6DRdE5LcnmYvZ+zHuOV0Dg8GlS4MkJy9nSYzyPFY3Y2OGEYY5drR4iMggwMw8uJjNR9mR2UMPaCO5bv2Y4xw2bhq3AzC5qRR7hrvKHNJ7UdCHPBy3lSebkmaaOAkkBGoNHkLJ4rDdEuZcZSSN7aA+Y7fPt2XL3DTQYid743Bkkr3NJFWOa55IodDY+CyhbmaebJDqHo14g9U7+7XvVsHcUTyVSP0FtZrWvFCKuY1+6pBqAT/AJaV7EmAudcp8TipDFNDIecgaWinWdHLBh5aAEUdTnD0T4XV97ONoyz4Z0kry8iVzKupUUZG4CwH3z5d6bpsqUIxYvNjbk5GoyoOKc5oqGOfelG5a9/TcB6pgScAgSYwVyimalaKrcT0JY11uk14IvpWniwkD8lT4yMEvIdQNY05tQaiTzFMviFcbQxDqHo8bcW6G2hssLygxdmxsAa5g6QpSlXENA3eXFS58jRRhhZ9tWZvOUaQ4CwIJNuzytwVZPiCHAUGUCgvftvvvVJOlNa+lxppTgvJnHPm4i3hUelF5r8zsuSpUMbSY2VhJu8Bxad9a9uqy8gNe6/rVaNkpBBJpQ1B3dhtvuhnZTXZnBza9Kw4nS25MxT2KmBKFjLihPFfr64KTlA/XmVUKPiVOLlAQAMjaC1c5Gg16vYhKjOq2zmXU20A52Y5qi3Re2/mRxVzhssjM5bfS9K2HYSFjTp9di1Owf5OO93vKCTZsRja1mNHb8FRYhqvNraN7/gqSdcujX2WWCla1lzS5+qKwweNaZYmtqSXspuHXGpKoZPkvHbvD3hBJcMJPk6rtIv5qc0aKRPJuXfYceAoucP2i7cAPM8USPST+7PuKrXaeXuKTp4UmMyytkpcY816XoB7lXSTuqekdUw7f9bwkZdSqUhDBy4h3H0CkJncfgl5PijR7lzOR64lHj08EB29TZp4ITghKCUwEnN1/ArjRhetX35r5mq441Psx/nGL8Mn7BXcsvD6PZ2LjHss/nCP8Mv7tdrk393xUGp9ZTh6BTN6Jqa19fr4KMJ+vkp4nqSdx95UINHeKQNHcE8h1aaq1EQdQkXGnZ3cFVwajx96t4kSQrIZ/lPyMgxzQJg7M0ENexxaRWhuOq8VaCA4Gm6lVlNveznFTxZP0thLX5gDC1gdRuUZpG1doAN+i6gF8jTaXDF7jm+2eRxifhThv0hwE0Ym/XSXhD2VD25gCymawCV5Q7MjZiMayNjWNfs2UkNAaCWkCpAtW5v2rp8ipOU/8kxH9xN+7Kzcwk7OM7J2FEY2nJu4u+a6jyFwDBgY2gUo54t/eE7+9YfYn8Q3uXQuQ38jb+N/7aLI2F0uDLbfwWIikmc0h0DnnnIXZZYSKhxeGG7SWuAcLEGhBoTTGbV2BhTLlbXCYgln6sl0kD3OZmDY3iroyRuIIuL3XTtl/wAfiv8Aun//AErN4P8AnDFf9u//AOJh07FJgTiqKrlbiWR4LZsrQKyQASEdYuEEDQTWxtGBfgqjYW3HRxTCMgNMmauX7eWMcNS13otFtj/0/B/dQ/u1jtgfyLF/3+H/AHa2L8rf32Y4+ajZ7K5TsbGTM/LaxIJqdNBc1Wdw23WB7pGc4RmNAdRex10FTbtVJj+oEHB/L4IvFk4oHw0mXXKXlYSxscbXMLiXPdWoNRo0Emhqa9m7iqE4jNvNcpNSd+YF3fovNs6nw9yDH1W/hk/YK1yckrOjFLolusa0rpv7V7krTvpQ6Dx7yUF/Vd3fAKbfl7gloYDe+1qVqV7uoQdKam9Ba/ldRGje8+5qhiesPrciRh//2Q==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9224" name="AutoShape 6" descr="data:image/jpeg;base64,/9j/4AAQSkZJRgABAQAAAQABAAD/2wCEAAkGBxQTEhUUExQVFhUXGBcXGBgYGBUXFxUXFBUXGBcYFBcYHCggGBolHBQUITEhJSkrLi4uFx8zODQsNygtLiwBCgoKDg0OGhAQGywlHCUsLCwsLCwsLCwsLCwsLCwsLCwsLCwsLCwsLCwsLCwsLCwsLCwsLCwsLCwsLCwsLCwsLP/AABEIAIkBcAMBIgACEQEDEQH/xAAcAAACAwEBAQEAAAAAAAAAAAADBAIFBgcBAAj/xABLEAABAwIDAwkFBAQMBQUAAAABAAIDESEEEjEFQVEGEyIyYXGBkaEHscHR8EJScuEUI7KzFTM0NVNiY3OCkqLCJCVDdPE2k7TD0v/EABoBAAMBAQEBAAAAAAAAAAAAAAIDBAEABQb/xAArEQACAgEEAAUCBwEAAAAAAAAAAQIRAwQSITETIjJBUYHwFDNSYXGhsSP/2gAMAwEAAhEDEQA/AEyF4Wopaolq+sPBAkKJCOWKORcaBovcqNkXwYuOQDKvHMTWReuwxpUobCoRLVEsTbo0EtXWZQEsXrbIiPDFVY2agZeaITwnHwDxUP0cJbaGcirWVXroCnWRhSfFVJlIYkVL2qAan54aIbIigbDQFjVN9AiiBL7QkbE0ukcGt7T6DiexLboJEGnildoY6OMVe4Ds3nuGqpcbt5z6thGUffcOl/hbu7yqoMvmJzOOrnGp8ypMmpS4iPjifuaLZONlxMwighJGVzqHruDQT0G8bab09Yiv0CNQeBQ/Ze6m0oz/AFJP2HfkukcreSgmrNAAJtXDqtmA47g+mjvA8RGtc4ZKn0OenUo3Hs5zRTovnMNSCC0gkEEULSNQ4agjgixtXqppq0Rvgg1h4KTW9iO0kJrDRA60XHAInHcAFc7OlqKJdkDdxp4JzDQjj6IWEgj4b2TsINEvGwDeU1E8cUDDQaNqK6NQYd6YaUDDQHKQvABvFCUY07QhyR1NQb7ty44mGGttyLBJeh/89yWZVp1CPIBUafXFYZYWVuvcqzFQlzSGkg+GqtJGVFfcq9prW3nUE/JbE6RVPY5relqBeunhxNknBIASc1PBWWOg6BN6601ASE2BdlGUOIN/oJ6YpjM+Gc6hDgWnUV0HfvVbOwCwoQPq5Vvsl+aoIIIHbSnzS0rcxNA2l70XLs5nL9vDLiJCPvZvOjviuibVNX59c7WP/wA7Gu+Kw/LKDLiDQ1q1ptxuP9q2OGcXYbCyf2LRXtYS2nkAp8fGav5DlzAbIXmRWUeDa5KzRUK91STPLcWuRVzFHKmA1fZURgIMX2VEIXiE6ycNBdSdKCg1U42g6oWg1ILQFQlwzaJgZQpxtaTfelN0GhA4Vu5GjhA30Tww7GpXFN4VI9yzdZtULSnxSjgrSJuUaea8lcNbd1llnVZT0oiRvJ3qczalQESF8moYcBTihijW1JAAFybAd53L5gosfywLzMGueTHla4M0bWpFSB1j0d/FTZsnhxsoxx3OhvaXKsCrcO3OfvuBDB+Eau9AsziXOe7PK8vdxOg/CBYeCmBwUchJFAvMyZZT7K4wUeiK+a0mwv6/WieiwP3j4D5ppjANAAkuQyi59lmBJ2lHcA5JDx+w5dtlaWmnv4dnkuR+y0f8zj/DJ+w5dymgDhQ/+FDqH5x2N0jCcqeTTZwZIuhOKDg2QA6SeFg4XHcudzRFrnNc0tc00c12rTwPwOhXbMbDl18DxuqHlJyfZiWgjoTNHQkF678sg+0z1G5O0mslidP0gZsCyK12cziedDomaeI7K/BCmwb2SFkjcj29Zp9C37zTuITbXfQovfjJSW5dHmtNOmTikansLIK6HwS8IA3nxIp6FFY1tai3d+a1mosX6b0SAU1SzXaJpoS2HYeNiZb9VQInIwPBAw0elFY7cdULfwRg3ehNPnYcEa37aJZxo6hFvP0T1Li6+xMVbkAk71yZzQBoOboGo4aLxzWucC4Fu7vX0DCLUr2ok0dRZxHbqtMBPw7WmgJod1fmhMjcK1Fa6U+IqjvxApcA8TWhSLMVkeRVwrpUVB8USTMdHseGzVuAezXxqSq84cNkP2jupYeKbga4TVJrXfTT5ImMeanKRTsGvZb4JitMHho5ry/ho+N1B0g4Ghr1SD4dZXfJlwfs+Iuvzb5WHxLXNHqUny+bWKN1AKPLbWN2n/8AIUvZ++uFxDD9mWN+v3mub43ASJcZkEuYGqjlvrTtU2YeprUFJJjDzUN17zjXR5Cmvcm7Cmuii/DEahOxOD9HUPBMxwOO8JTm12OUU+iieyijlWjGAH2m17qpTGYRg0GXsusWVPgx4muSlLF9lTz8P9UQZIKI9yAcWLhhRms7V4QvY2VWM1BmPpYp+NwI0VdHHvTMT0maGxZ7iMNv3pF+GpqrJhNUrHiGzNe6Ih7WP5tzhcB+UOy132O7uSnOuGM22JS4feECh4KweSq3aGPbGM0hDW7uJ7ABcnsC2zKPQ1Y/lQ0unAAr0G+9yJtLlK59om5B940Lj3C4Hr4JHZhJDiSSS43JJOg1JUOrn5CnAvMeQYCl3GvYNPNFewAgCwRiVSY/a4rRgzEb935rzFbLOi4Xio4drOHWaO8H3o0mKc7fQdi3azrN37LpQNpRVIFRIPHm3LvK/N3sxNNpRfhk4f0bl3yHG5BRxqPUKHUrzjYK4lnM0EUIqFXYnC5b6t9R3rPj2l4Az8wZS0kgB7muEZJ3B507zQLZg1CS012EnRzfl1HUwmgrR40G4t+ZWXdB9UW39oOEAMNLV5y3dk07FjnR3tVfR6B3gj9+552p/MYOInT8vgimWmtR4k/JesYF7p2hVibGYZO49/5p6Hy9yro5BuT0EnFDJBJjbXozSgNH1VFYlMYGYUxGUBnFHGiBhIJHomGioS312IsL0LCFXdFxF7r2ZvA3CLimg3pfsKUwMxvfxOv5o1yrAfDByQBzTXU+KWyl1GtabdoHgrLDw99DqdPivoYKOO8bqDTv3o1KjKsp8PF03NeSCNATVFLXgUqHC5NKV7gnnYYVJNj6qunnyil7I09wLVGa5dNzYYk2Ic0gUAoM1NeNCqT2dyXxba6wh3/tyAn0JV7yhJfBLY9QnWvVv8FmfZ47/jQz+kilj8XMJHuSNQtskwsbtNG6LVHKmHMovAxfQniAWghO4fFEalC5o0rRRc2iBpMKLcS8gxJIsUZ8wOtFnRIRvR4sWQp5Yfgojn+S2dRBOBDioQ4tu8p2HENKS90RycZCE+BypF+FcFo3BjlGXBsO71IWLNXZzxJ9Gda6mqS2ntiKBtXuudGi7ndjW7/cq7lHyjiaSzC9N9SDITWJnY3+kd3WHHcsc8kuLnOLnHVzrk/Idgsk5tXGKqPLDx6aT9XQ9tjbk2IqCTHEf+m03cP7Rw17hbvWv5F0Zsx5qGt/SjrYACBnhRYeHBOca6C9z4aBDxhc39VneWCjspccmYihcGaZqACtKqCDllypt/uVzrHjdGk2tyqAq2HpH756g/CNXeg71k8TiHyHM9xc7ieHADQDsChRCMnivRk67IU2+j6lgndnvAaSSB0iq5oJ/L5qEQ171DqZXFIqwKpMLtjaVsjK31PZ2d6rIo6DtXs95e5TJSIR4HTkeEJmLqjuS3ZxT8OHcdAVmRmwNJ7MDTaMX4ZPWNy7DyhkIw0xGuQ6Hjay5X7LsBXaMQJocshsP7Ny7BtvAOMMrKdZrgDuqRb1XnZ2vEVlWP0tHEtq7ObMwinSpY/BdF9inKp08D8JO6s2HplJN3xHTvLaU7i1Zt2AFKhrvf7lU8ma4fbUVLCUPYbUN2Zxr/WDfJWamClBkuFtSo6R7WSRHhyLEPf+y1YvZ+PzWdZ3ofkVuuWjefiiab0cb94GqyDNgUNQaVpY3BqqNBNLCvqL1EXvGW0XhiB4peSJzDR2lbGtfPs7UzECvRTT6JnwEbEE1ExQiTLAhkwkFjCm1QY1HaKpbGI+FkQPXzRxUg1AEe1XxXym0LjifN5m9qU5toqDqrHDuCWnjuSAPmsi+TWuDyPqgmtPH1R5JgxthUnQBJNkyUrxqeHySeL2lckfXkmKDkwXJIZx04pqRxos9iZqmwp71N+Ic4qHNlUwhtJ5zsXlYXNc06EEeYosBySm5vHYZx3SsB/xHKfeuktXLMZ+rxJ/qTH/AEyW9ym1i4Q7A+ztEeHa7RwrwdbyITuDw+U3b5b1XlqmyZw0JXsSi2uGeTCaT5ReHCNPH0Vbi9l16vkos2g8cET+FDvAPdWqQoZI9D3PHLsrJNnPG5CkgLdVeMmY7UEHgXE+i9OHjOpHl8yUXjNdoHwk+mZwhEikINVcy7PYdKnuI+SXdso06JB+uK3xYvsHwproWxG22wsL5DRo4AkkmwAA1Kw23+U82Kqy8cJ/6YN3j+1cNR/VFuNVpeV2BezDGtLuYLa1rX4LIYbAVu/y+ZXla3LUtsej0dLBuNy7EoYC6zRp5BWWHwIbc3PoO4JsNAFtEljdqMZbrO4D48F51t8Iu4XYw7XwPwVFtB/6w8bLw7Skc46AU3bvFDwzS6v4vgFTpotZCfUyTxgA0nX0+a+ghTzIfefegteA0VKta6sjT+AMTLJRou7vKZbMaWHiUxsyEUJIBNXftHco9RJbUVYFyykxMLgc9CW6E007VGM5jRtzwC1LUGWxFlMsjSKHBNimBweQVd1j6D5p1gUnL5iW3YSVGm9lo/5nF+GT929d4IXB/ZdT+E4vwyfu3LvKi1HrGR6MPtjZnMynKOg+rm8B95vgd3AjtWFmg53beFDB1A57uwNjsT3uIC7ZjMO2Rha8VHiCO0EXB7QqzZnJnDQOe6OPpyUzPc5z3kDQBziSB2BEtQ9tPsxQ81lVtGKoFePwVM+MgClfs+Gi0PKRnNtadQXU7dCfgqWPFNLQOFPgqtLey0LzNbioxEZJ6Q8b0KAYCzS7eG8X9Qr2VgLrHcfHRKuw9RbjobHVXwy8k8oCUL6puNBfhC2pF+I7+Hb2fRhHOqlJTXAh+XssGojUpHiAjtlqhcWGpDLSpBCa9FCBhokEQNXjAjMcgbNRKJhCjirIwcgYl3asXYXsU20GO+vkqzIrjFCv2kg6EcVdjfBLPsXEanlqic2vQxGLBc0uX8sIcuKlHEh3+ZoPxK6uAuc+0OHLiQadaNp8QXD4BT6r0DsPqOrFigY0wWqNF6iZ5IAsUHMTOVRMa2zhUNR5tpxxML5CWtGtq62AAAuSV7zaqOVEJOHcBqXNH+oH4JWZpQb+ENw25pfJnOUPKmXEAxx1jhNqV/WSA/fcOq3+qPEnRdD5RbewOFbkjjbJMAAREebDSLfrJGb7aXPGi5m3ABoJPSND3C3BClcG29BrpwXjY8K1Et2R8I9XNkeGKjBcscxG05Z5Q6R5NM1G1OVv4R46mp7UnidoMZYmruA18eCUnmc2hFqh3ad29VrGW+tVufHGWXjpJHYcjjj57bYbE4979+Vp3DXxd8km2OyLYU7vkjYfAvcAbNHE3J7gPiUPlgd5psVpR3h8UfCvoCKEnNp/harPDYJrCT1jTU09BoEBo6T+/wD2tQ4Z7svAWaNY+RVsbnDWgvprrxQocOAK9isIxbz96QlxjGNGZwBoLanyVkkkrZJFtukCY2w7h7k1s7q+Lv2iqr9PJFGMJ7TYIuHxjw2lgbk79STZQZ5JqkW4YtcsuQksTimhwvXuSLpXHUk/XBAfqpkhw/JtD7rfP5IL53O3nwsl61ovQtONL7NafwlF3Sfu3L9AQY1w1IIHbf6suAezT+coe6S/+By7oy/19fRUWp9RRiVxLhuKa5tteHy4phpss7ieqbpvD41wA3i1j8CpwnD4FuWo/Us/vB+y5YoOtbgtfytxIdCwWDucFiQK9F9hxKxjagkEEL19ErxEGfifIQvdald/wRDiDavHx13Ibiok8ePxVf8AIq/gO/EkWNxXXy1UHitxSu/t/P67oSP7OCkxre2nBbF7aMfJlMfy3bE5zDh5cza1DixvuLvNa7DE0GZuVxa1xFa2eKgtP2mncew6EECi5cbHikwskpbR8Yq1woDQkAh3EXW7g2fzuCwzjZ/MROa4dsTCWkbweHcdyXPVyxzW7pjY4FKLrsr4kyxqQilorCGQblVNNCIMmApMJO5SbdHjSmxqRDm+JHnqoTQWUdpbDgxOUzMDstQLkWOoqLqcOw4WMDGRhjR90uab63BqfNApuwnFUVMz2goJeE9jtmNYOgXg9pc8eOcm3cQe1Ixx1FfMcCLH1CtxyTRJNNMhQL0NR2xInNplgJCoWF9p8NDA/iHt8i0j3ldE5nuWQ9pmH/4Zjt7ZB/qa4H3BLzcwY3FxJG+LVAtTRYoFirUjzBdeUHb5I5jUTGi3GAso+gqPlbK1kLSTQZx6NcVoObWJ9qTqQMA1POHyZT/ck6h/8pD9N+bEymH2hI9geaBsriGCl2sBDReupqrHmADbifck4o6xYYtpRrIyamlzlt6eqnPNY5nj7RoOPvUWKUIX9P8ACzKpzr6/6Bx8RdlDaEhprcWrTXgoQbPOrjQcB8SUTBz5s9KANo0U8fVGmma1pqQLH3cFJmyuU20V4sSjBJlSyIADuVxB1W/hHuCzAmdx0Cs3Y15GtLbvDxQZHuoLHHaWUsoFakCyoJ9pOzObG0G/WcaN0C+cakn68VVYxlyhg3B2gppS4YaecnrynuZYeaUEzR1GjvNyly26fihWSk/dmxil0LuL3alN4dtBRTESscNhGEAkVr2pe4JorwvOZcT1T5UV6yMDQAdwCXl1HitsyhJuBceA9UcbOG8n3JwaKS6zi+9l2DZ/CUQpUZZNa/0bl3J+zR9k07/muLey3+c4/wAMn7Dl3dRaj1DYtpFFjMI5rT0ajiL+aFFWn5rQv0KC/DNdqL8RY/mkDFP5M5tUgRuzQfpDB12bw3e5ltRbwrcKgi2ZHNfAzB9jXDzHLI3sjedw8R2qx9ouEnZhmyYUyGRkrHDICXtAa8E0AuLiqweHxjMeehlw+OH2a5IsQRvYf+lL2aHcqsEmlwxeRKT5L8tYx/NzNlhfwfSh/A4Cjh3IxgYeq+p96ptn8tJ2uOFxsQla2ofHOOk0NBJLX61tqap/FwYeZrhgpss3VGGmIrUmn6qStxvuTa9ldDUX6iaWH9IvjMUyOoe5oIpaoJOmg13qo2lyjyCrY82p61NCKUIB7VR7c2FisI5gmjcCKgnVp6NKh28WSOzNoVDQ64INWnQ0NE1TvoU4V2ajaG1mzwSsoWkgt4tNBUV9F1LkXj4n4HAxOe3O/CxkMJ6REcbA4gdlR5riTKEPycdDrYDTjai0ezsUY3bClG5kbPCR5icPKQKXUrdX37D8PFl9s/ENkFWua4A0NCDQ8DRWsTwuPyyzYHEukju0udUfYeMxOV3Aj03LXRcuMKWtJc8OP2cjiWngXAZfVepHLGa8zoicJRfHJumu4FFbIkIdN/uoRqDwKOJKLnG+glOux6J9dE7GeKphiDuovJMQ42qgeFsJZUhraWLGgVJC7Xsc71Ob/cjSPA1VfHLQy1Nj0gCR0QWMFLeITVUKSFNudsfL0ObEBgq5zWgb3EADxKptrbW6eVtaU4Ag5tDWu4j0WN2jHzkpc853PBB0NrE14WZok5dbCD20Mx6eUldl/tb2hQRktiBmI3jos/zEX8AsTtnlXPiug8tbHrkaLVFwSTcn07FTY/DmORzTuPodEGN3SH1qslmc1+waxqLO/t5cYP7Rkb3xPd+wHJiPlXgnEUnYLVq7NGBpY5wL/IrlDnoZf9fXeiWqkJejh7Wdpg2lA/qTwu/DIw+4poMXCjQ6gH1W95JcoG4XDiP9GheCS4kijqmm8dwR/i38AfgV+r+jbliyPLkDNEP6r/UsHwKsDy5w+ZodhsprU5ZXCoLXDS1rrJcvtuMmlZzAkY0R0IcampcTY1JpSiDLqt8HGhmHSeHNSuyl2k9kcNBRosABbU7gFQzz9zfxH/aLqWNFWcdKqmljUdFtlxg8ScrsrjSutKeSnL1T3FG2ZgAWVJOug+as5MC3IQ1tXEUG8kusNe0obOpmbdRWseAeRcAd5+AupybAnbWsLwBc2rQDUmitis3p9G7X7lR/B2tXeQ+JVdi8E2pufT5K/lPWVTi+s763BamY0UMuGoRfevsViHMIAppVNzC6Bi8G57gW0pTeV3vycOYS7Gk3JCtMP1Qq/Dx5WtB1AUhjyLAC2/VBXIVlmlpNR4/BJHHP407gPilJJiTcnetoyy8zgDVQOKZ94e9U1V6uoyze+y3GMG04zX7Mg0P3HLvcWIa64I93oV+b/Zl/OUX4ZP2Cu6m1j9b7qLUesfjjcS+k0K8ZoqQzkA5SRr2i3YUeHaLqCtD6e5IC2sPtnaLMPHzklQzM0FwBOXNbM6l8vzXO9n/wZjMQcM5gMjgXNcGlj88dnGOVvWa5oDwK6hxIuF0hmID+iW6i4NCCN4K4zjMDNFtktw7GWfIYWHo5TzRcAw6AWcQNLAaI8aTv5Mdo1j+TnPxOZM4yPYHNjly/rmxPDmtzkfxzbOBFA6rCRWwWHx+y5MLlfMxri1prI01bK1g6D27iC2x4FlFacueUEobhXYd8sE7ecbKwFzC0vkjIa4GzwQXUN/NMYbaxw+z8OZoOcZzrmOqQCGEkNc0OH8ZUOHa1orWoT4OSXJjSvg+2XtnFR4XEyua2XCQvjbzcgMjXskoczS7pNyh8WhoMxtZKYjYuAxRDoXfok7hURSGsZzCtGvHVNKGjr+q3rcGHCbDxxjmpqNcGgZI6GkoLR1atFt1TYmixW0uRMuHc55xEAJdQyzSNh/VPdzspDekcx6ndm4pkX8cANfJm9o7CnwjnCaMtqatdq1wpSzhY6DRdE5LcnmYvZ+zHuOV0Dg8GlS4MkJy9nSYzyPFY3Y2OGEYY5drR4iMggwMw8uJjNR9mR2UMPaCO5bv2Y4xw2bhq3AzC5qRR7hrvKHNJ7UdCHPBy3lSebkmaaOAkkBGoNHkLJ4rDdEuZcZSSN7aA+Y7fPt2XL3DTQYid743Bkkr3NJFWOa55IodDY+CyhbmaebJDqHo14g9U7+7XvVsHcUTyVSP0FtZrWvFCKuY1+6pBqAT/AJaV7EmAudcp8TipDFNDIecgaWinWdHLBh5aAEUdTnD0T4XV97ONoyz4Z0kry8iVzKupUUZG4CwH3z5d6bpsqUIxYvNjbk5GoyoOKc5oqGOfelG5a9/TcB6pgScAgSYwVyimalaKrcT0JY11uk14IvpWniwkD8lT4yMEvIdQNY05tQaiTzFMviFcbQxDqHo8bcW6G2hssLygxdmxsAa5g6QpSlXENA3eXFS58jRRhhZ9tWZvOUaQ4CwIJNuzytwVZPiCHAUGUCgvftvvvVJOlNa+lxppTgvJnHPm4i3hUelF5r8zsuSpUMbSY2VhJu8Bxad9a9uqy8gNe6/rVaNkpBBJpQ1B3dhtvuhnZTXZnBza9Kw4nS25MxT2KmBKFjLihPFfr64KTlA/XmVUKPiVOLlAQAMjaC1c5Gg16vYhKjOq2zmXU20A52Y5qi3Re2/mRxVzhssjM5bfS9K2HYSFjTp9di1Owf5OO93vKCTZsRja1mNHb8FRYhqvNraN7/gqSdcujX2WWCla1lzS5+qKwweNaZYmtqSXspuHXGpKoZPkvHbvD3hBJcMJPk6rtIv5qc0aKRPJuXfYceAoucP2i7cAPM8USPST+7PuKrXaeXuKTp4UmMyytkpcY816XoB7lXSTuqekdUw7f9bwkZdSqUhDBy4h3H0CkJncfgl5PijR7lzOR64lHj08EB29TZp4ITghKCUwEnN1/ArjRhetX35r5mq441Psx/nGL8Mn7BXcsvD6PZ2LjHss/nCP8Mv7tdrk393xUGp9ZTh6BTN6Jqa19fr4KMJ+vkp4nqSdx95UINHeKQNHcE8h1aaq1EQdQkXGnZ3cFVwajx96t4kSQrIZ/lPyMgxzQJg7M0ENexxaRWhuOq8VaCA4Gm6lVlNveznFTxZP0thLX5gDC1gdRuUZpG1doAN+i6gF8jTaXDF7jm+2eRxifhThv0hwE0Ym/XSXhD2VD25gCymawCV5Q7MjZiMayNjWNfs2UkNAaCWkCpAtW5v2rp8ipOU/8kxH9xN+7Kzcwk7OM7J2FEY2nJu4u+a6jyFwDBgY2gUo54t/eE7+9YfYn8Q3uXQuQ38jb+N/7aLI2F0uDLbfwWIikmc0h0DnnnIXZZYSKhxeGG7SWuAcLEGhBoTTGbV2BhTLlbXCYgln6sl0kD3OZmDY3iroyRuIIuL3XTtl/wAfiv8Aun//AErN4P8AnDFf9u//AOJh07FJgTiqKrlbiWR4LZsrQKyQASEdYuEEDQTWxtGBfgqjYW3HRxTCMgNMmauX7eWMcNS13otFtj/0/B/dQ/u1jtgfyLF/3+H/AHa2L8rf32Y4+ajZ7K5TsbGTM/LaxIJqdNBc1Wdw23WB7pGc4RmNAdRex10FTbtVJj+oEHB/L4IvFk4oHw0mXXKXlYSxscbXMLiXPdWoNRo0Emhqa9m7iqE4jNvNcpNSd+YF3fovNs6nw9yDH1W/hk/YK1yckrOjFLolusa0rpv7V7krTvpQ6Dx7yUF/Vd3fAKbfl7gloYDe+1qVqV7uoQdKam9Ba/ldRGje8+5qhiesPrciRh//2Q=="/>
          <p:cNvSpPr>
            <a:spLocks noChangeAspect="1" noChangeArrowheads="1"/>
          </p:cNvSpPr>
          <p:nvPr/>
        </p:nvSpPr>
        <p:spPr bwMode="auto">
          <a:xfrm>
            <a:off x="1069975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280150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005513"/>
            <a:ext cx="428625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546850"/>
            <a:ext cx="6572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2" descr="H:\green nrg\loghi\Grennnrg consult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27700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95275"/>
            <a:ext cx="7916862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581150"/>
            <a:ext cx="7916863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284538"/>
            <a:ext cx="7859713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95736" y="188640"/>
            <a:ext cx="28055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I rischi</a:t>
            </a:r>
          </a:p>
        </p:txBody>
      </p:sp>
      <p:pic>
        <p:nvPicPr>
          <p:cNvPr id="18435" name="Picture 2" descr="Risultati immagini per bosco incendi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85875"/>
            <a:ext cx="36544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Risultati immagini per bosco impoveriment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35671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Risultati immagini per bosco alluvion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86075"/>
            <a:ext cx="3597275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Risultati immagini per bosco malat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25"/>
            <a:ext cx="42291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458913" y="1439863"/>
            <a:ext cx="61134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it-IT" altLang="it-IT" sz="2800">
                <a:latin typeface="Calibri" pitchFamily="34" charset="0"/>
                <a:cs typeface="Calibri" pitchFamily="34" charset="0"/>
              </a:rPr>
              <a:t>Valore energetico della legna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4375"/>
            <a:ext cx="6443662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ttangolo 17"/>
          <p:cNvSpPr>
            <a:spLocks noChangeArrowheads="1"/>
          </p:cNvSpPr>
          <p:nvPr/>
        </p:nvSpPr>
        <p:spPr bwMode="auto">
          <a:xfrm>
            <a:off x="2622550" y="1071563"/>
            <a:ext cx="395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IL BOSCO COME RISORSA RINNOVABILE</a:t>
            </a: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Rettangolo 15"/>
          <p:cNvSpPr>
            <a:spLocks noChangeArrowheads="1"/>
          </p:cNvSpPr>
          <p:nvPr/>
        </p:nvSpPr>
        <p:spPr bwMode="auto">
          <a:xfrm>
            <a:off x="2622550" y="1071563"/>
            <a:ext cx="395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IL BOSCO COME RISORSA RINNOVABILE</a:t>
            </a: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458913" y="5368925"/>
            <a:ext cx="619601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it-IT" altLang="it-IT" sz="280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Valore energetico pratico della legna</a:t>
            </a:r>
          </a:p>
        </p:txBody>
      </p:sp>
      <p:graphicFrame>
        <p:nvGraphicFramePr>
          <p:cNvPr id="20486" name="Objekt 2"/>
          <p:cNvGraphicFramePr>
            <a:graphicFrameLocks noGrp="1" noChangeAspect="1"/>
          </p:cNvGraphicFramePr>
          <p:nvPr/>
        </p:nvGraphicFramePr>
        <p:xfrm>
          <a:off x="1466850" y="2420938"/>
          <a:ext cx="6364288" cy="291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Document" r:id="rId4" imgW="10582628" imgH="4812298" progId="Word.Document.8">
                  <p:embed/>
                </p:oleObj>
              </mc:Choice>
              <mc:Fallback>
                <p:oleObj name="Document" r:id="rId4" imgW="10582628" imgH="4812298" progId="Word.Document.8">
                  <p:embed/>
                  <p:pic>
                    <p:nvPicPr>
                      <p:cNvPr id="0" name="Objek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420938"/>
                        <a:ext cx="6364288" cy="291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54050" y="1671638"/>
            <a:ext cx="7920038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400" dirty="0" smtClean="0">
                <a:solidFill>
                  <a:srgbClr val="0070C0"/>
                </a:solidFill>
              </a:rPr>
              <a:t>Combustibile economico, ecologico, sicuro per il futuro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1" name="Picture 2" descr="H:\green nrg\loghi\Grennnrg consult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700213"/>
            <a:ext cx="72771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2055813" y="1395413"/>
            <a:ext cx="50133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Equivalenze energetiche 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8" name="Rettangolo 16"/>
          <p:cNvSpPr>
            <a:spLocks noChangeArrowheads="1"/>
          </p:cNvSpPr>
          <p:nvPr/>
        </p:nvSpPr>
        <p:spPr bwMode="auto">
          <a:xfrm>
            <a:off x="3167063" y="992188"/>
            <a:ext cx="2697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BIOMASSE VARIE E NOBILI</a:t>
            </a:r>
          </a:p>
        </p:txBody>
      </p:sp>
      <p:graphicFrame>
        <p:nvGraphicFramePr>
          <p:cNvPr id="32" name="Tabelle 2"/>
          <p:cNvGraphicFramePr>
            <a:graphicFrameLocks noGrp="1"/>
          </p:cNvGraphicFramePr>
          <p:nvPr/>
        </p:nvGraphicFramePr>
        <p:xfrm>
          <a:off x="1059578" y="1976755"/>
          <a:ext cx="7164149" cy="418854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376263"/>
                <a:gridCol w="1502815"/>
                <a:gridCol w="1128526"/>
                <a:gridCol w="1066519"/>
                <a:gridCol w="1090026"/>
              </a:tblGrid>
              <a:tr h="748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Combustibile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Prezzo unitario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Valore energetico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</a:rPr>
                        <a:t>Prezzo per kWh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Confronto %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</a:tr>
              <a:tr h="37420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u="none" strike="noStrike" dirty="0">
                          <a:effectLst/>
                        </a:rPr>
                        <a:t>Gasolio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1,390 </a:t>
                      </a:r>
                      <a:r>
                        <a:rPr lang="it-IT" sz="1600" u="none" strike="noStrike" dirty="0">
                          <a:effectLst/>
                        </a:rPr>
                        <a:t>€/l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</a:rPr>
                        <a:t>10 kWh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0,139 </a:t>
                      </a:r>
                      <a:r>
                        <a:rPr lang="it-IT" sz="1600" u="none" strike="noStrike" dirty="0">
                          <a:effectLst/>
                        </a:rPr>
                        <a:t>€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</a:rPr>
                        <a:t>100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</a:tr>
              <a:tr h="37420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u="none" strike="noStrike" dirty="0">
                          <a:effectLst/>
                        </a:rPr>
                        <a:t>Gas liquido (GPL in cisterna)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2,493 </a:t>
                      </a:r>
                      <a:r>
                        <a:rPr lang="it-IT" sz="1600" u="none" strike="noStrike" dirty="0">
                          <a:effectLst/>
                        </a:rPr>
                        <a:t>€/kg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</a:rPr>
                        <a:t>12,8 kWh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0,195 </a:t>
                      </a:r>
                      <a:r>
                        <a:rPr lang="it-IT" sz="1600" u="none" strike="noStrike" dirty="0">
                          <a:effectLst/>
                        </a:rPr>
                        <a:t>€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140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</a:tr>
              <a:tr h="37420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u="none" strike="noStrike">
                          <a:effectLst/>
                        </a:rPr>
                        <a:t>Gas metano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0,848 </a:t>
                      </a:r>
                      <a:r>
                        <a:rPr lang="it-IT" sz="1600" u="none" strike="noStrike" dirty="0">
                          <a:effectLst/>
                        </a:rPr>
                        <a:t>€/m³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</a:rPr>
                        <a:t>9,8 kWh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0,087 </a:t>
                      </a:r>
                      <a:r>
                        <a:rPr lang="it-IT" sz="1600" u="none" strike="noStrike" dirty="0">
                          <a:effectLst/>
                        </a:rPr>
                        <a:t>€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62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</a:tr>
              <a:tr h="37420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u="none" strike="noStrike" dirty="0" err="1">
                          <a:effectLst/>
                        </a:rPr>
                        <a:t>Pellets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0,252 €/kg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</a:rPr>
                        <a:t>4,8 kWh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0,053 </a:t>
                      </a:r>
                      <a:r>
                        <a:rPr lang="it-IT" sz="1600" u="none" strike="noStrike" dirty="0">
                          <a:effectLst/>
                        </a:rPr>
                        <a:t>€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38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</a:tr>
              <a:tr h="37420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u="none" strike="noStrike">
                          <a:effectLst/>
                        </a:rPr>
                        <a:t>Cippato (W30 mista)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0,148 €/kg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3,7 </a:t>
                      </a:r>
                      <a:r>
                        <a:rPr lang="it-IT" sz="1600" u="none" strike="noStrike" dirty="0">
                          <a:effectLst/>
                        </a:rPr>
                        <a:t>kWh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0,04 </a:t>
                      </a:r>
                      <a:r>
                        <a:rPr lang="it-IT" sz="1600" u="none" strike="noStrike" dirty="0">
                          <a:effectLst/>
                        </a:rPr>
                        <a:t>€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29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</a:tr>
              <a:tr h="37420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u="none" strike="noStrike" dirty="0">
                          <a:effectLst/>
                        </a:rPr>
                        <a:t>Legna spezzata (W20 mista)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0,151 </a:t>
                      </a:r>
                      <a:r>
                        <a:rPr lang="it-IT" sz="1600" u="none" strike="noStrike" dirty="0">
                          <a:effectLst/>
                        </a:rPr>
                        <a:t>€/kg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4,3 </a:t>
                      </a:r>
                      <a:r>
                        <a:rPr lang="it-IT" sz="1600" u="none" strike="noStrike" dirty="0">
                          <a:effectLst/>
                        </a:rPr>
                        <a:t>kWh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0,035 </a:t>
                      </a:r>
                      <a:r>
                        <a:rPr lang="it-IT" sz="1600" u="none" strike="noStrike" dirty="0">
                          <a:effectLst/>
                        </a:rPr>
                        <a:t>€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 smtClean="0">
                          <a:effectLst/>
                        </a:rPr>
                        <a:t>25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</a:tr>
              <a:tr h="267292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67292">
                <a:tc gridSpan="5">
                  <a:txBody>
                    <a:bodyPr/>
                    <a:lstStyle/>
                    <a:p>
                      <a:pPr algn="l" rtl="0" fontAlgn="ctr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14302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it-IT" sz="1700" u="none" strike="noStrike" dirty="0">
                          <a:effectLst/>
                        </a:rPr>
                        <a:t>Fonte: www.centroconsumatori.it</a:t>
                      </a:r>
                      <a:endParaRPr lang="it-IT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99" marR="7199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Rettangolo 32"/>
          <p:cNvSpPr/>
          <p:nvPr/>
        </p:nvSpPr>
        <p:spPr>
          <a:xfrm>
            <a:off x="431800" y="1362075"/>
            <a:ext cx="82804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LE BIOMASSE «</a:t>
            </a:r>
            <a:r>
              <a:rPr lang="it-IT" sz="28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NOBILI</a:t>
            </a: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»</a:t>
            </a:r>
            <a:endParaRPr lang="it-IT" sz="4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4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2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ttangolo 2"/>
          <p:cNvSpPr>
            <a:spLocks noChangeArrowheads="1"/>
          </p:cNvSpPr>
          <p:nvPr/>
        </p:nvSpPr>
        <p:spPr bwMode="auto">
          <a:xfrm>
            <a:off x="179388" y="336550"/>
            <a:ext cx="88566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2000" b="1"/>
              <a:t>Benefici economici</a:t>
            </a:r>
          </a:p>
          <a:p>
            <a:endParaRPr lang="it-IT" altLang="it-IT" sz="1400" b="1"/>
          </a:p>
          <a:p>
            <a:r>
              <a:rPr lang="it-IT" altLang="it-IT" sz="1400"/>
              <a:t>La biomassa legnosa consente di produrre energia termica con il più basso costo per chi la utilizza. Tuttavia, c’è un reale e tangibile risparmio solo quando:</a:t>
            </a:r>
          </a:p>
          <a:p>
            <a:r>
              <a:rPr lang="it-IT" altLang="it-IT" sz="1400"/>
              <a:t>1) la biomassa utilizzata sia di buona qualità e conservata adeguatamente;</a:t>
            </a:r>
          </a:p>
          <a:p>
            <a:r>
              <a:rPr lang="it-IT" altLang="it-IT" sz="1400"/>
              <a:t>2) gli impianti che bruciano la biomassa siano all’avanguardia da un punto di vista tecnologico, dimensionati opportunamente ed in stallati a regola d’arte, in modo da garantire il massimo rendimento.</a:t>
            </a:r>
          </a:p>
          <a:p>
            <a:r>
              <a:rPr lang="it-IT" altLang="it-IT" sz="1400"/>
              <a:t>Per mettere a confronto il costo dell’energia termica prodotta bruciando combustibili differenti si può calcolare il costo dell’energia necessaria a produrre una certa quantità di calore, esprimendola in €/MWh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51172" r="42680" b="10156"/>
          <a:stretch>
            <a:fillRect/>
          </a:stretch>
        </p:blipFill>
        <p:spPr bwMode="auto">
          <a:xfrm>
            <a:off x="1258888" y="2789238"/>
            <a:ext cx="64976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452438" y="1019175"/>
          <a:ext cx="8274050" cy="4530722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3760023"/>
                <a:gridCol w="4514027"/>
              </a:tblGrid>
              <a:tr h="262812"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Costo capitale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32.000 €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Costo del gasolio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8.500 l/anno x 1,28 €/l = 10.880 €/anno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Energia termica da gasolio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[8.500 l/anno x 10 kWh/l] : 1.000 = 85 MWh/anno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Costo energia termica da gasolio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10.880 €/anno : 85 MWh/anno = 145 €/MWh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Consumo di cippato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85 MWh/anno : 3,7 MWh/t = 23 t/anno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Costo del cippato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23 t/anno x 100 €/t = 2.300 €/anno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Costo energia termica da </a:t>
                      </a:r>
                      <a:r>
                        <a:rPr lang="it-IT" sz="1300" b="1" dirty="0" err="1">
                          <a:solidFill>
                            <a:schemeClr val="tx1"/>
                          </a:solidFill>
                        </a:rPr>
                        <a:t>cippato</a:t>
                      </a:r>
                      <a:endParaRPr lang="it-IT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2.300 €/anno : 85 MWh/anno = 27 €/MWh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Risparmio rispetto al gasolio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10.880 €/anno – 2.300 €/anno = 8.580 €/anno</a:t>
                      </a:r>
                    </a:p>
                  </a:txBody>
                  <a:tcPr marL="64656" marR="64656" marT="32332" marB="32332"/>
                </a:tc>
              </a:tr>
              <a:tr h="646654">
                <a:tc>
                  <a:txBody>
                    <a:bodyPr/>
                    <a:lstStyle/>
                    <a:p>
                      <a:r>
                        <a:rPr lang="it-IT" sz="1300" b="1">
                          <a:solidFill>
                            <a:schemeClr val="tx1"/>
                          </a:solidFill>
                        </a:rPr>
                        <a:t>Tempo di ritorno semplice dell’investimento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32.000 : 8.580 = 3,7 anni</a:t>
                      </a:r>
                    </a:p>
                  </a:txBody>
                  <a:tcPr marL="64656" marR="64656" marT="32332" marB="32332"/>
                </a:tc>
              </a:tr>
              <a:tr h="452657"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Valore di sostituzione del gasolio in 20 anni</a:t>
                      </a:r>
                    </a:p>
                  </a:txBody>
                  <a:tcPr marL="64656" marR="64656" marT="32332" marB="32332"/>
                </a:tc>
                <a:tc>
                  <a:txBody>
                    <a:bodyPr/>
                    <a:lstStyle/>
                    <a:p>
                      <a:r>
                        <a:rPr lang="it-IT" sz="1300" b="1" dirty="0">
                          <a:solidFill>
                            <a:schemeClr val="tx1"/>
                          </a:solidFill>
                        </a:rPr>
                        <a:t>8.580 €/anno x 20 anni - 32.000 € = 140.000 €</a:t>
                      </a:r>
                    </a:p>
                  </a:txBody>
                  <a:tcPr marL="64656" marR="64656" marT="32332" marB="32332"/>
                </a:tc>
              </a:tr>
            </a:tbl>
          </a:graphicData>
        </a:graphic>
      </p:graphicFrame>
      <p:sp>
        <p:nvSpPr>
          <p:cNvPr id="54295" name="Rectangle 1"/>
          <p:cNvSpPr>
            <a:spLocks noChangeArrowheads="1"/>
          </p:cNvSpPr>
          <p:nvPr/>
        </p:nvSpPr>
        <p:spPr bwMode="auto">
          <a:xfrm>
            <a:off x="166688" y="306388"/>
            <a:ext cx="88439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33308" rIns="0" bIns="36501" anchor="ctr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it-IT" altLang="it-IT" sz="1400" b="1">
                <a:latin typeface="Arial" charset="0"/>
              </a:rPr>
              <a:t>Esempio: dismissione caldaia obsoleta a gasolio da 49 kW, consumo annuo di 8.500 litri di combustibile</a:t>
            </a:r>
          </a:p>
          <a:p>
            <a:pPr algn="ctr"/>
            <a:r>
              <a:rPr lang="it-IT" altLang="it-IT" sz="1400" b="1">
                <a:latin typeface="Arial" charset="0"/>
              </a:rPr>
              <a:t> e contestuale installazione di una caldaia a cippato: 32 kW</a:t>
            </a:r>
          </a:p>
          <a:p>
            <a:pPr algn="ctr" eaLnBrk="0" hangingPunct="0"/>
            <a:r>
              <a:rPr lang="it-IT" altLang="it-IT" sz="1200">
                <a:latin typeface="Arial" charset="0"/>
              </a:rPr>
              <a:t> </a:t>
            </a:r>
            <a:endParaRPr lang="it-IT" altLang="it-IT" sz="4000">
              <a:latin typeface="Arial" charset="0"/>
            </a:endParaRPr>
          </a:p>
        </p:txBody>
      </p:sp>
      <p:sp>
        <p:nvSpPr>
          <p:cNvPr id="54296" name="CasellaDiTesto 4"/>
          <p:cNvSpPr txBox="1">
            <a:spLocks noChangeArrowheads="1"/>
          </p:cNvSpPr>
          <p:nvPr/>
        </p:nvSpPr>
        <p:spPr bwMode="auto">
          <a:xfrm>
            <a:off x="5703888" y="5589588"/>
            <a:ext cx="3440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/>
              <a:t>Studio termotecnico Pannova</a:t>
            </a:r>
          </a:p>
        </p:txBody>
      </p:sp>
      <p:pic>
        <p:nvPicPr>
          <p:cNvPr id="54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30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31850" y="909638"/>
            <a:ext cx="7480300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Impianti a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biomasse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sono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costosi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???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5301" name="Picture 2" descr="265eacf8-5c39-4076-8d5f-fc97649f36d1@intra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73188"/>
            <a:ext cx="81026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ttangolo 17"/>
          <p:cNvSpPr>
            <a:spLocks noChangeArrowheads="1"/>
          </p:cNvSpPr>
          <p:nvPr/>
        </p:nvSpPr>
        <p:spPr bwMode="auto">
          <a:xfrm>
            <a:off x="3059113" y="333375"/>
            <a:ext cx="3335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6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865313" y="1468438"/>
            <a:ext cx="5413375" cy="58578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</a:rPr>
              <a:t>Evoluzione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600" b="1" dirty="0" smtClean="0">
                <a:solidFill>
                  <a:schemeClr val="accent6">
                    <a:lumMod val="75000"/>
                  </a:schemeClr>
                </a:solidFill>
              </a:rPr>
              <a:t>della </a:t>
            </a:r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endParaRPr lang="de-DE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600" b="1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</a:rPr>
              <a:t>biomassa</a:t>
            </a:r>
            <a:r>
              <a:rPr lang="de-DE" sz="1600" b="1" dirty="0" smtClean="0">
                <a:solidFill>
                  <a:schemeClr val="accent6">
                    <a:lumMod val="75000"/>
                  </a:schemeClr>
                </a:solidFill>
              </a:rPr>
              <a:t> è </a:t>
            </a:r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</a:rPr>
              <a:t>un</a:t>
            </a:r>
            <a:r>
              <a:rPr lang="de-DE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</a:rPr>
              <a:t>mercato</a:t>
            </a:r>
            <a:r>
              <a:rPr lang="de-DE" sz="1600" b="1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</a:rPr>
              <a:t>crescita</a:t>
            </a:r>
            <a:r>
              <a:rPr lang="de-DE" sz="1600" b="1" dirty="0" smtClean="0">
                <a:solidFill>
                  <a:schemeClr val="accent6">
                    <a:lumMod val="75000"/>
                  </a:schemeClr>
                </a:solidFill>
              </a:rPr>
              <a:t> ???</a:t>
            </a:r>
            <a:endParaRPr lang="it-IT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6325" name="Picture 2" descr="http://www.eniscuola.net/assets/7236/N_MW_impianti_bioenergie_Ital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060575"/>
            <a:ext cx="7146925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ttangolo 18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pic>
        <p:nvPicPr>
          <p:cNvPr id="563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0188"/>
            <a:ext cx="752475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Rettangolo 16"/>
          <p:cNvSpPr>
            <a:spLocks noChangeArrowheads="1"/>
          </p:cNvSpPr>
          <p:nvPr/>
        </p:nvSpPr>
        <p:spPr bwMode="auto">
          <a:xfrm>
            <a:off x="3167063" y="1141413"/>
            <a:ext cx="2697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BIOMASSE VARIE E NOBILI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39750" y="1666875"/>
            <a:ext cx="8280400" cy="685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LE BIOMASSE</a:t>
            </a:r>
            <a:endParaRPr lang="it-IT" sz="4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0246" name="Rettangolo 18"/>
          <p:cNvSpPr>
            <a:spLocks noChangeArrowheads="1"/>
          </p:cNvSpPr>
          <p:nvPr/>
        </p:nvSpPr>
        <p:spPr bwMode="auto">
          <a:xfrm>
            <a:off x="1585913" y="2492375"/>
            <a:ext cx="59182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2400" b="1"/>
              <a:t>Ma cosa intendiamo per </a:t>
            </a:r>
            <a:r>
              <a:rPr lang="it-IT" altLang="it-IT" sz="2400" b="1" u="sng">
                <a:hlinkClick r:id="rId3" tooltip="biomasse toscana"/>
              </a:rPr>
              <a:t>biomasse</a:t>
            </a:r>
            <a:r>
              <a:rPr lang="it-IT" altLang="it-IT" sz="2400" b="1"/>
              <a:t>?</a:t>
            </a:r>
          </a:p>
          <a:p>
            <a:endParaRPr lang="it-IT" altLang="it-IT"/>
          </a:p>
          <a:p>
            <a:r>
              <a:rPr lang="it-IT" altLang="it-IT"/>
              <a:t>Per </a:t>
            </a:r>
            <a:r>
              <a:rPr lang="it-IT" altLang="it-IT" b="1"/>
              <a:t>biomasse </a:t>
            </a:r>
            <a:r>
              <a:rPr lang="it-IT" altLang="it-IT"/>
              <a:t>si intende tutto l’insieme dei materiali biodegradabili, d’origine vegetale provenienti da scarti di attività agricole, da rifiuti di allevamenti o scarti delle lavorazioni del legname. Possono dunque riassumersi nei seguenti punti:</a:t>
            </a:r>
          </a:p>
          <a:p>
            <a:r>
              <a:rPr lang="it-IT" altLang="it-IT"/>
              <a:t>•    residui agrio-forestali</a:t>
            </a:r>
            <a:br>
              <a:rPr lang="it-IT" altLang="it-IT"/>
            </a:br>
            <a:r>
              <a:rPr lang="it-IT" altLang="it-IT"/>
              <a:t>•    residui della lavorazione della legna</a:t>
            </a:r>
            <a:br>
              <a:rPr lang="it-IT" altLang="it-IT"/>
            </a:br>
            <a:r>
              <a:rPr lang="it-IT" altLang="it-IT"/>
              <a:t>•    rifiuti dell’industria agroalimentare</a:t>
            </a:r>
            <a:br>
              <a:rPr lang="it-IT" altLang="it-IT"/>
            </a:br>
            <a:r>
              <a:rPr lang="it-IT" altLang="it-IT"/>
              <a:t>•    rifiuti umidi urbani</a:t>
            </a:r>
            <a:br>
              <a:rPr lang="it-IT" altLang="it-IT"/>
            </a:br>
            <a:r>
              <a:rPr lang="it-IT" altLang="it-IT"/>
              <a:t>•    reflui di allevamenti</a:t>
            </a: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isultati immagini per classifica per regione biomass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0200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4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9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data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8E9835-3606-43D6-A417-AD1D20FF4273}" type="datetime2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lunedì 6 febbraio 2017</a:t>
            </a:fld>
            <a:endParaRPr lang="it-IT" altLang="it-IT"/>
          </a:p>
        </p:txBody>
      </p:sp>
      <p:pic>
        <p:nvPicPr>
          <p:cNvPr id="59395" name="Picture 2" descr="Risultati immagini per biomassa per region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3375"/>
            <a:ext cx="461962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6088" y="188913"/>
            <a:ext cx="8280400" cy="684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BIOMASSA - FONTE D’ENERGIA RINNOVABILE</a:t>
            </a:r>
            <a:endParaRPr lang="it-IT" sz="40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22531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22532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22533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22534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2253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6475"/>
            <a:ext cx="40798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"/>
          <p:cNvSpPr txBox="1"/>
          <p:nvPr/>
        </p:nvSpPr>
        <p:spPr>
          <a:xfrm>
            <a:off x="2449513" y="873125"/>
            <a:ext cx="6556375" cy="3540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Un‘esigenza attuale specifica del mercato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è un riscaldamento: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Economico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Ecologico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Sicuro per il futuro</a:t>
            </a:r>
            <a:endParaRPr lang="it-IT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37" name="Segnaposto data 8"/>
          <p:cNvSpPr txBox="1">
            <a:spLocks/>
          </p:cNvSpPr>
          <p:nvPr/>
        </p:nvSpPr>
        <p:spPr bwMode="auto">
          <a:xfrm>
            <a:off x="6653213" y="6391275"/>
            <a:ext cx="2493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indent="-22860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indent="-22860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indent="-22860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indent="-22860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indent="-22860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b="1" i="1"/>
              <a:t> </a:t>
            </a:r>
            <a:endParaRPr lang="it-IT" altLang="it-IT" sz="1400" b="1" i="1">
              <a:solidFill>
                <a:schemeClr val="bg1"/>
              </a:solidFill>
            </a:endParaRPr>
          </a:p>
        </p:txBody>
      </p:sp>
      <p:pic>
        <p:nvPicPr>
          <p:cNvPr id="22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19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0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4821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299219" y="4581128"/>
            <a:ext cx="4960782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Cippato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3473450"/>
            <a:ext cx="7429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://www.mondo-pellet.it/shop/img/p/2/1/5/215-thickbox_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65138"/>
            <a:ext cx="3008313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www.bergoserenissima.it/caldaia-a-cippato/caldaia-a-cippato-Frol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42275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9" name="Picture 2" descr="H:\green nrg\loghi\Grennnrg consul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91263" y="7938"/>
            <a:ext cx="6123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scelta del GAL 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5843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5844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5845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273175"/>
            <a:ext cx="38973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538413"/>
            <a:ext cx="37274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312738"/>
            <a:ext cx="1411288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/>
          <p:cNvCxnSpPr/>
          <p:nvPr/>
        </p:nvCxnSpPr>
        <p:spPr>
          <a:xfrm flipH="1" flipV="1">
            <a:off x="2254250" y="1481138"/>
            <a:ext cx="3470275" cy="1300162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110038"/>
            <a:ext cx="554355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7429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5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6088" y="188913"/>
            <a:ext cx="8280400" cy="684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STOCCAGGIO</a:t>
            </a:r>
            <a:endParaRPr lang="it-IT" sz="40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36867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6868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6869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36870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3125"/>
            <a:ext cx="32702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276475"/>
            <a:ext cx="355441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3429000"/>
            <a:ext cx="37941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7429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2" descr="H:\green nrg\loghi\Grennnrg consult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M:\- BILDER VERSCHICKEN\T4\Energiecontainer_Senkrechtbefüllschnec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700213"/>
            <a:ext cx="33670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73488"/>
            <a:ext cx="22034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43013"/>
            <a:ext cx="22701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7429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46088" y="188913"/>
            <a:ext cx="8280400" cy="684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STOCCAGGIO</a:t>
            </a:r>
            <a:endParaRPr lang="it-IT" sz="40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8" name="Picture 2" descr="H:\green nrg\loghi\Grennnrg consult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9758" y="332852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Estrattore a </a:t>
            </a:r>
            <a:r>
              <a:rPr lang="de-DE" sz="2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molle</a:t>
            </a:r>
            <a:endParaRPr lang="de-DE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168650"/>
            <a:ext cx="17907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812800"/>
            <a:ext cx="17621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7429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2" descr="H:\green nrg\loghi\Grennnrg consul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508125"/>
            <a:ext cx="3352800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3" name="Picture 6" descr="Torsions-Gelenk-Rührwerk TGR_NEU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78662">
            <a:off x="4633120" y="348456"/>
            <a:ext cx="3021012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5821288" y="0"/>
            <a:ext cx="3322712" cy="1138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Estrattore a </a:t>
            </a:r>
            <a:r>
              <a:rPr lang="de-DE" sz="28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torsione</a:t>
            </a:r>
            <a:endParaRPr lang="de-DE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7429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2" descr="H:\PC\rossi\sito\referenze\briolo\IMG_51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60350"/>
            <a:ext cx="3463925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4" descr="Risultati immagini per installazione cippat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435350"/>
            <a:ext cx="336232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819150"/>
            <a:ext cx="4752975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0963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0964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0965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154488"/>
            <a:ext cx="48260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8461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2928938"/>
            <a:ext cx="22082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2" name="Picture 2" descr="H:\green nrg\loghi\Grennnrg consul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12738"/>
            <a:ext cx="3970338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301625"/>
            <a:ext cx="223996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24175"/>
            <a:ext cx="338931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Rettangolo 16"/>
          <p:cNvSpPr>
            <a:spLocks noChangeArrowheads="1"/>
          </p:cNvSpPr>
          <p:nvPr/>
        </p:nvSpPr>
        <p:spPr bwMode="auto">
          <a:xfrm>
            <a:off x="3167063" y="1141413"/>
            <a:ext cx="2697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BIOMASSE VARIE E NOBILI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31800" y="1362075"/>
            <a:ext cx="8280400" cy="684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LE BIOMASSE «</a:t>
            </a:r>
            <a:r>
              <a:rPr lang="it-IT" sz="28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NOBILI</a:t>
            </a: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»</a:t>
            </a:r>
            <a:endParaRPr lang="it-IT" sz="4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77825" y="2046288"/>
            <a:ext cx="8766175" cy="2093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+mn-lt"/>
                <a:cs typeface="+mn-cs"/>
              </a:rPr>
              <a:t>Sono quella parte della biomassa che prende in considerazione solo quei prodotti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+mn-lt"/>
                <a:cs typeface="+mn-cs"/>
              </a:rPr>
              <a:t>che consentono un  processo di combustione e quindi un funzionamento 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latin typeface="+mn-lt"/>
                <a:cs typeface="+mn-cs"/>
              </a:rPr>
              <a:t>Sostenibile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latin typeface="+mn-lt"/>
                <a:cs typeface="+mn-cs"/>
              </a:rPr>
              <a:t>Pulito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latin typeface="+mn-lt"/>
                <a:cs typeface="+mn-cs"/>
              </a:rPr>
              <a:t>Rinnovabile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600" dirty="0">
                <a:latin typeface="+mn-lt"/>
                <a:cs typeface="+mn-cs"/>
              </a:rPr>
              <a:t>Tecnologicamente avanzato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+mn-lt"/>
                <a:cs typeface="+mn-cs"/>
              </a:rPr>
              <a:t>Questi prodotti  provengono dal processo di rinnovamento, manutenzione e gestione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+mn-lt"/>
                <a:cs typeface="+mn-cs"/>
              </a:rPr>
              <a:t>del bosco </a:t>
            </a:r>
          </a:p>
        </p:txBody>
      </p:sp>
      <p:pic>
        <p:nvPicPr>
          <p:cNvPr id="11270" name="Picture 2" descr="http://www.riscaldamenti-widmann.it/wp-content/uploads/2013/01/pelle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45593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http://p1.pkcdn.com/tagliare-la-legna-da-ardere_1048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4529138"/>
            <a:ext cx="19177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http://www.riscaldamenti-widmann.it/wp-content/uploads/2013/01/hackschnitz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529138"/>
            <a:ext cx="19923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2" descr="H:\green nrg\loghi\Grennnrg consult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caldaia a cippat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8" y="265743"/>
            <a:ext cx="3709381" cy="2589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15" y="764275"/>
            <a:ext cx="3361858" cy="2447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Immagine correlat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8" y="3284984"/>
            <a:ext cx="3091953" cy="2628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3489069" cy="267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3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404813"/>
            <a:ext cx="45291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25923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305050"/>
            <a:ext cx="2782888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Risultati immagini per wood chip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4465638"/>
            <a:ext cx="24955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 descr="Immagine correlat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2305050"/>
            <a:ext cx="353218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7 6"/>
          <p:cNvCxnSpPr/>
          <p:nvPr/>
        </p:nvCxnSpPr>
        <p:spPr>
          <a:xfrm>
            <a:off x="755650" y="2781300"/>
            <a:ext cx="1223963" cy="719138"/>
          </a:xfrm>
          <a:prstGeom prst="curvedConnector3">
            <a:avLst>
              <a:gd name="adj1" fmla="val 48885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7 13"/>
          <p:cNvCxnSpPr/>
          <p:nvPr/>
        </p:nvCxnSpPr>
        <p:spPr>
          <a:xfrm>
            <a:off x="2484438" y="4508500"/>
            <a:ext cx="1223962" cy="720725"/>
          </a:xfrm>
          <a:prstGeom prst="curvedConnector3">
            <a:avLst>
              <a:gd name="adj1" fmla="val 48885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7 14"/>
          <p:cNvCxnSpPr/>
          <p:nvPr/>
        </p:nvCxnSpPr>
        <p:spPr>
          <a:xfrm rot="5400000" flipH="1" flipV="1">
            <a:off x="6723856" y="4588669"/>
            <a:ext cx="1152525" cy="992188"/>
          </a:xfrm>
          <a:prstGeom prst="curvedConnector3">
            <a:avLst>
              <a:gd name="adj1" fmla="val 41706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1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4035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4036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4037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8461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863600"/>
            <a:ext cx="69246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1514475" y="4113213"/>
            <a:ext cx="6143625" cy="20304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  <a:cs typeface="+mn-cs"/>
              </a:rPr>
              <a:t>Esempio caldaia a Cippato da 35 kW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Totale ore funzionamento 1500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Totale Kg consumati c.a. 17.550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Totale volume consumato 58,5 mc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Locale per un’unica fornitura annuale di c.a 4x4x3,5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dirty="0">
              <a:latin typeface="+mn-lt"/>
              <a:cs typeface="+mn-cs"/>
            </a:endParaRP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4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5059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5060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45061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8461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12813"/>
            <a:ext cx="5475288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7" name="Picture 2" descr="H:\green nrg\loghi\Grennnrg consul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3" name="Rettangolo 17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pic>
        <p:nvPicPr>
          <p:cNvPr id="61444" name="Picture 2" descr="Emissioni tipiche di alcuni inquinanti atmosferici per diverse tipologie di sorg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b="24692"/>
          <a:stretch>
            <a:fillRect/>
          </a:stretch>
        </p:blipFill>
        <p:spPr bwMode="auto">
          <a:xfrm>
            <a:off x="1879600" y="2349500"/>
            <a:ext cx="53848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ttangolo 1"/>
          <p:cNvSpPr>
            <a:spLocks noChangeArrowheads="1"/>
          </p:cNvSpPr>
          <p:nvPr/>
        </p:nvSpPr>
        <p:spPr bwMode="auto">
          <a:xfrm>
            <a:off x="530225" y="1277938"/>
            <a:ext cx="8289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/>
              <a:t>Uno studio di AIEL (Associazione Italiana Energie agroforestali) si mette in evidenza come i dati ufficiali sui </a:t>
            </a:r>
            <a:r>
              <a:rPr lang="it-IT" altLang="it-IT" b="1"/>
              <a:t>consumi e le emissioni di PM10</a:t>
            </a:r>
            <a:r>
              <a:rPr lang="it-IT" altLang="it-IT"/>
              <a:t> prodotte dalla</a:t>
            </a:r>
            <a:r>
              <a:rPr lang="it-IT" altLang="it-IT" b="1"/>
              <a:t>combustione domestica di legna e pellet</a:t>
            </a:r>
            <a:r>
              <a:rPr lang="it-IT" altLang="it-IT"/>
              <a:t> mostrino evidenti lacune e discrepanze rispetto alla realtà</a:t>
            </a:r>
          </a:p>
        </p:txBody>
      </p:sp>
      <p:sp>
        <p:nvSpPr>
          <p:cNvPr id="3" name="Ovale 2"/>
          <p:cNvSpPr/>
          <p:nvPr/>
        </p:nvSpPr>
        <p:spPr>
          <a:xfrm>
            <a:off x="3779838" y="2997200"/>
            <a:ext cx="576262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779838" y="3357563"/>
            <a:ext cx="576262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68313" y="5373688"/>
            <a:ext cx="8351837" cy="106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22263" y="5422900"/>
            <a:ext cx="8497887" cy="12001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</a:rPr>
              <a:t>In questa stagione termica, di grande emergenza, per i continui sforamenti dei valori limite del PM10, si assiste a scelte di politica energetica e ambientale sbagliate e inefficaci. Ne sono un esempio gli effimeri provvedimenti «vieta tutto» – che mettono </a:t>
            </a:r>
            <a:r>
              <a:rPr lang="it-IT" sz="1200" b="1" dirty="0">
                <a:latin typeface="+mn-lt"/>
                <a:cs typeface="+mn-cs"/>
              </a:rPr>
              <a:t>sullo stesso piano un caminetto aperto con una stufa a </a:t>
            </a:r>
            <a:r>
              <a:rPr lang="it-IT" sz="1200" b="1" dirty="0" err="1">
                <a:latin typeface="+mn-lt"/>
                <a:cs typeface="+mn-cs"/>
              </a:rPr>
              <a:t>pellet</a:t>
            </a:r>
            <a:r>
              <a:rPr lang="it-IT" sz="1200" b="1" dirty="0">
                <a:latin typeface="+mn-lt"/>
                <a:cs typeface="+mn-cs"/>
              </a:rPr>
              <a:t> o a legna di ultima generazione o con una moderna caldaia </a:t>
            </a:r>
            <a:r>
              <a:rPr lang="it-IT" sz="1200" dirty="0">
                <a:latin typeface="+mn-lt"/>
                <a:cs typeface="+mn-cs"/>
              </a:rPr>
              <a:t>per  senza considerare che le caldaie di nuova generazione e di alto livello sono dotate spesso di controlli e sistemi di regolazione spesso più  evoluti delle caldaie a gasolio ( ma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</a:rPr>
              <a:t>anche di quelle a metano ) Sonde </a:t>
            </a:r>
            <a:r>
              <a:rPr lang="it-IT" sz="1200" dirty="0" err="1">
                <a:latin typeface="+mn-lt"/>
                <a:cs typeface="+mn-cs"/>
              </a:rPr>
              <a:t>Lamda</a:t>
            </a:r>
            <a:r>
              <a:rPr lang="it-IT" sz="1200" dirty="0">
                <a:latin typeface="+mn-lt"/>
                <a:cs typeface="+mn-cs"/>
              </a:rPr>
              <a:t> e </a:t>
            </a:r>
            <a:r>
              <a:rPr lang="it-IT" sz="1200" dirty="0" err="1">
                <a:latin typeface="+mn-lt"/>
                <a:cs typeface="+mn-cs"/>
              </a:rPr>
              <a:t>NoX</a:t>
            </a:r>
            <a:r>
              <a:rPr lang="it-IT" sz="1200" dirty="0">
                <a:latin typeface="+mn-lt"/>
                <a:cs typeface="+mn-cs"/>
              </a:rPr>
              <a:t> sono spesso dotazioni di serie o comunque disponibili </a:t>
            </a:r>
          </a:p>
        </p:txBody>
      </p:sp>
      <p:sp>
        <p:nvSpPr>
          <p:cNvPr id="19" name="Ovale 18"/>
          <p:cNvSpPr/>
          <p:nvPr/>
        </p:nvSpPr>
        <p:spPr>
          <a:xfrm>
            <a:off x="3779838" y="5013325"/>
            <a:ext cx="576262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8" name="Rettangolo 17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128838" y="1773238"/>
            <a:ext cx="4886325" cy="1938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Consideriamo che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3,5 Ton di PELLET = 3.500 </a:t>
            </a:r>
            <a:r>
              <a:rPr lang="it-IT" sz="2400" dirty="0" err="1">
                <a:latin typeface="+mn-lt"/>
                <a:cs typeface="+mn-cs"/>
              </a:rPr>
              <a:t>kG</a:t>
            </a:r>
            <a:endParaRPr lang="it-IT" sz="24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PELLET da 4.500 Kcal/Kg = 5,22 </a:t>
            </a:r>
            <a:r>
              <a:rPr lang="it-IT" sz="2400" dirty="0" err="1">
                <a:latin typeface="+mn-lt"/>
                <a:cs typeface="+mn-cs"/>
              </a:rPr>
              <a:t>Kw</a:t>
            </a:r>
            <a:r>
              <a:rPr lang="it-IT" sz="2400" dirty="0">
                <a:latin typeface="+mn-lt"/>
                <a:cs typeface="+mn-cs"/>
              </a:rPr>
              <a:t>/Kg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3.500kG  X  5,22 </a:t>
            </a:r>
            <a:r>
              <a:rPr lang="it-IT" sz="2400" dirty="0" err="1">
                <a:latin typeface="+mn-lt"/>
                <a:cs typeface="+mn-cs"/>
              </a:rPr>
              <a:t>Kw</a:t>
            </a:r>
            <a:r>
              <a:rPr lang="it-IT" sz="2400" dirty="0">
                <a:latin typeface="+mn-lt"/>
                <a:cs typeface="+mn-cs"/>
              </a:rPr>
              <a:t> = 18.270 </a:t>
            </a:r>
            <a:r>
              <a:rPr lang="it-IT" sz="2400" dirty="0" err="1">
                <a:latin typeface="+mn-lt"/>
                <a:cs typeface="+mn-cs"/>
              </a:rPr>
              <a:t>Kw</a:t>
            </a:r>
            <a:r>
              <a:rPr lang="it-IT" sz="2400" dirty="0"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+mn-lt"/>
                <a:cs typeface="+mn-cs"/>
              </a:rPr>
              <a:t>18.270 / 1500 h =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12,18 kW </a:t>
            </a:r>
          </a:p>
        </p:txBody>
      </p:sp>
      <p:sp>
        <p:nvSpPr>
          <p:cNvPr id="62470" name="CasellaDiTesto 2"/>
          <p:cNvSpPr txBox="1">
            <a:spLocks noChangeArrowheads="1"/>
          </p:cNvSpPr>
          <p:nvPr/>
        </p:nvSpPr>
        <p:spPr bwMode="auto">
          <a:xfrm>
            <a:off x="814388" y="4221163"/>
            <a:ext cx="7645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600"/>
              <a:t>Il dato risulta quanto meno strano poiche nella maggior parte dei casi le stufe vendute vanno dai 5 ai 9 Kw .</a:t>
            </a:r>
          </a:p>
          <a:p>
            <a:r>
              <a:rPr lang="it-IT" altLang="it-IT" sz="1600"/>
              <a:t>E’ stato considerato anche in questo calcolo un quantitativo di ore riferito a zone climatiche rigide ( solo la zona F prevede un numero maggiore di ore 1800 ma sappiam oche le problematiche sono spesso in città e con apparecchi di bassa qualità e di dubbia installazione </a:t>
            </a:r>
          </a:p>
        </p:txBody>
      </p:sp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4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assoelettrica.it/blog/wp-content/uploads/ISPRA-NO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0563"/>
            <a:ext cx="7951788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CasellaDiTesto 2"/>
          <p:cNvSpPr txBox="1">
            <a:spLocks noChangeArrowheads="1"/>
          </p:cNvSpPr>
          <p:nvPr/>
        </p:nvSpPr>
        <p:spPr bwMode="auto">
          <a:xfrm>
            <a:off x="6732588" y="5360988"/>
            <a:ext cx="2152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/>
              <a:t>Dati Assoelettrica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5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Risultati immagini per emissioni nazionali 2016 biomass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81025"/>
            <a:ext cx="6967537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CasellaDiTesto 2"/>
          <p:cNvSpPr txBox="1">
            <a:spLocks noChangeArrowheads="1"/>
          </p:cNvSpPr>
          <p:nvPr/>
        </p:nvSpPr>
        <p:spPr bwMode="auto">
          <a:xfrm>
            <a:off x="1082675" y="5738813"/>
            <a:ext cx="732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400"/>
              <a:t>Per ogni 20 caminetti o stufe a scarico diretto c’è solo 1 caldaia ad alta tecnologia</a:t>
            </a:r>
          </a:p>
        </p:txBody>
      </p:sp>
      <p:sp>
        <p:nvSpPr>
          <p:cNvPr id="64516" name="CasellaDiTesto 3"/>
          <p:cNvSpPr txBox="1">
            <a:spLocks noChangeArrowheads="1"/>
          </p:cNvSpPr>
          <p:nvPr/>
        </p:nvSpPr>
        <p:spPr bwMode="auto">
          <a:xfrm>
            <a:off x="2236788" y="4724400"/>
            <a:ext cx="1484312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200"/>
              <a:t>Caminetto aperto</a:t>
            </a:r>
          </a:p>
        </p:txBody>
      </p:sp>
      <p:sp>
        <p:nvSpPr>
          <p:cNvPr id="64517" name="CasellaDiTesto 5"/>
          <p:cNvSpPr txBox="1">
            <a:spLocks noChangeArrowheads="1"/>
          </p:cNvSpPr>
          <p:nvPr/>
        </p:nvSpPr>
        <p:spPr bwMode="auto">
          <a:xfrm>
            <a:off x="2236788" y="5075238"/>
            <a:ext cx="17494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200"/>
              <a:t>Termocamino chiuso</a:t>
            </a:r>
          </a:p>
        </p:txBody>
      </p:sp>
      <p:sp>
        <p:nvSpPr>
          <p:cNvPr id="64518" name="CasellaDiTesto 6"/>
          <p:cNvSpPr txBox="1">
            <a:spLocks noChangeArrowheads="1"/>
          </p:cNvSpPr>
          <p:nvPr/>
        </p:nvSpPr>
        <p:spPr bwMode="auto">
          <a:xfrm>
            <a:off x="4356100" y="4738688"/>
            <a:ext cx="1944688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200"/>
              <a:t>Stufa a legna</a:t>
            </a:r>
          </a:p>
        </p:txBody>
      </p:sp>
      <p:sp>
        <p:nvSpPr>
          <p:cNvPr id="64519" name="CasellaDiTesto 7"/>
          <p:cNvSpPr txBox="1">
            <a:spLocks noChangeArrowheads="1"/>
          </p:cNvSpPr>
          <p:nvPr/>
        </p:nvSpPr>
        <p:spPr bwMode="auto">
          <a:xfrm>
            <a:off x="4373563" y="5038725"/>
            <a:ext cx="194310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200"/>
              <a:t>Stufa a pellet</a:t>
            </a:r>
          </a:p>
        </p:txBody>
      </p:sp>
      <p:sp>
        <p:nvSpPr>
          <p:cNvPr id="64520" name="CasellaDiTesto 8"/>
          <p:cNvSpPr txBox="1">
            <a:spLocks noChangeArrowheads="1"/>
          </p:cNvSpPr>
          <p:nvPr/>
        </p:nvSpPr>
        <p:spPr bwMode="auto">
          <a:xfrm>
            <a:off x="6516688" y="4738688"/>
            <a:ext cx="1943100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200"/>
              <a:t>Termocucina</a:t>
            </a:r>
          </a:p>
        </p:txBody>
      </p:sp>
      <p:sp>
        <p:nvSpPr>
          <p:cNvPr id="64521" name="CasellaDiTesto 9"/>
          <p:cNvSpPr txBox="1">
            <a:spLocks noChangeArrowheads="1"/>
          </p:cNvSpPr>
          <p:nvPr/>
        </p:nvSpPr>
        <p:spPr bwMode="auto">
          <a:xfrm>
            <a:off x="6516688" y="5038725"/>
            <a:ext cx="194310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200"/>
              <a:t>Caldaia a pellet/cippato</a:t>
            </a:r>
          </a:p>
        </p:txBody>
      </p:sp>
      <p:pic>
        <p:nvPicPr>
          <p:cNvPr id="645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5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0" name="Rettangolo 17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2" name="Rettangolo 1"/>
          <p:cNvSpPr/>
          <p:nvPr/>
        </p:nvSpPr>
        <p:spPr>
          <a:xfrm>
            <a:off x="563563" y="1277938"/>
            <a:ext cx="8129587" cy="4462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+mn-lt"/>
                <a:cs typeface="+mn-cs"/>
              </a:rPr>
              <a:t>Le proposte di AIEL al Governo e alle Regioni: 10 misure per ridurre il PM10 del 50%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b="1" dirty="0">
                <a:latin typeface="+mn-lt"/>
                <a:cs typeface="+mn-cs"/>
              </a:rPr>
              <a:t>Pubblicare urgentemente il decreto di attuazione dell’art. 290</a:t>
            </a:r>
            <a:r>
              <a:rPr lang="it-IT" sz="1200" dirty="0">
                <a:latin typeface="+mn-lt"/>
                <a:cs typeface="+mn-cs"/>
              </a:rPr>
              <a:t>, comma 4, del d.lgs. 152/2006, che prevede la certificazione delle prestazioni tecnico-ambientali 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latin typeface="+mn-lt"/>
                <a:cs typeface="+mn-cs"/>
              </a:rPr>
              <a:t>Similmente agli autoveicoli, orientare i provvedimenti di </a:t>
            </a:r>
            <a:r>
              <a:rPr lang="it-IT" sz="1200" b="1" dirty="0">
                <a:latin typeface="+mn-lt"/>
                <a:cs typeface="+mn-cs"/>
              </a:rPr>
              <a:t>limitazione dell’esercizio dei generatori a biomasse solo alle classi prestazionali peggiori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latin typeface="+mn-lt"/>
                <a:cs typeface="+mn-cs"/>
              </a:rPr>
              <a:t>Promuove a livello europeo la </a:t>
            </a:r>
            <a:r>
              <a:rPr lang="it-IT" sz="1200" b="1" dirty="0">
                <a:latin typeface="+mn-lt"/>
                <a:cs typeface="+mn-cs"/>
              </a:rPr>
              <a:t>revisione delle norme di prodotto dei generatori domestici a biomasse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latin typeface="+mn-lt"/>
                <a:cs typeface="+mn-cs"/>
              </a:rPr>
              <a:t>Promuovere </a:t>
            </a:r>
            <a:r>
              <a:rPr lang="it-IT" sz="1200" b="1" dirty="0">
                <a:latin typeface="+mn-lt"/>
                <a:cs typeface="+mn-cs"/>
              </a:rPr>
              <a:t>la certificazione di processo e di prodotto</a:t>
            </a:r>
            <a:r>
              <a:rPr lang="it-IT" sz="1200" dirty="0">
                <a:latin typeface="+mn-lt"/>
                <a:cs typeface="+mn-cs"/>
              </a:rPr>
              <a:t> </a:t>
            </a:r>
            <a:r>
              <a:rPr lang="it-IT" sz="1200" b="1" dirty="0">
                <a:latin typeface="+mn-lt"/>
                <a:cs typeface="+mn-cs"/>
              </a:rPr>
              <a:t>dei biocombustibili legnosi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b="1" dirty="0">
                <a:latin typeface="+mn-lt"/>
                <a:cs typeface="+mn-cs"/>
              </a:rPr>
              <a:t>Abbassare l’IVA al 10% del </a:t>
            </a:r>
            <a:r>
              <a:rPr lang="it-IT" sz="1200" b="1" dirty="0" err="1">
                <a:latin typeface="+mn-lt"/>
                <a:cs typeface="+mn-cs"/>
              </a:rPr>
              <a:t>pellet</a:t>
            </a:r>
            <a:r>
              <a:rPr lang="it-IT" sz="1200" b="1" dirty="0">
                <a:latin typeface="+mn-lt"/>
                <a:cs typeface="+mn-cs"/>
              </a:rPr>
              <a:t> certificato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b="1" dirty="0">
                <a:latin typeface="+mn-lt"/>
                <a:cs typeface="+mn-cs"/>
              </a:rPr>
              <a:t>Promuovere </a:t>
            </a:r>
            <a:r>
              <a:rPr lang="it-IT" sz="1200" dirty="0">
                <a:latin typeface="+mn-lt"/>
                <a:cs typeface="+mn-cs"/>
              </a:rPr>
              <a:t>fortemente, </a:t>
            </a:r>
            <a:r>
              <a:rPr lang="it-IT" sz="1200" dirty="0" err="1">
                <a:latin typeface="+mn-lt"/>
                <a:cs typeface="+mn-cs"/>
              </a:rPr>
              <a:t>le</a:t>
            </a:r>
            <a:r>
              <a:rPr lang="it-IT" sz="1200" b="1" dirty="0" err="1">
                <a:latin typeface="+mn-lt"/>
                <a:cs typeface="+mn-cs"/>
              </a:rPr>
              <a:t>misure</a:t>
            </a:r>
            <a:r>
              <a:rPr lang="it-IT" sz="1200" b="1" dirty="0">
                <a:latin typeface="+mn-lt"/>
                <a:cs typeface="+mn-cs"/>
              </a:rPr>
              <a:t> di incentivazione del conto termico</a:t>
            </a:r>
            <a:r>
              <a:rPr lang="it-IT" sz="1200" dirty="0">
                <a:latin typeface="+mn-lt"/>
                <a:cs typeface="+mn-cs"/>
              </a:rPr>
              <a:t> per la sostituzione di obsoleti generatori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b="1" dirty="0">
                <a:latin typeface="+mn-lt"/>
                <a:cs typeface="+mn-cs"/>
              </a:rPr>
              <a:t>Attuare urgentemente la riforma del d.lgs. 152/2006</a:t>
            </a:r>
            <a:r>
              <a:rPr lang="it-IT" sz="1200" dirty="0">
                <a:latin typeface="+mn-lt"/>
                <a:cs typeface="+mn-cs"/>
              </a:rPr>
              <a:t>, aggiornando i valori limite di emissione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b="1" dirty="0">
                <a:latin typeface="+mn-lt"/>
                <a:cs typeface="+mn-cs"/>
              </a:rPr>
              <a:t>Attivare maggiori verifiche e controlli presso gli impianti domestici,</a:t>
            </a:r>
            <a:r>
              <a:rPr lang="it-IT" sz="1200" dirty="0">
                <a:latin typeface="+mn-lt"/>
                <a:cs typeface="+mn-cs"/>
              </a:rPr>
              <a:t> per velocizzare la diffusione dei Libretti d’Impianto, l’implementazione dei Catasti informatici degli impianti termici, le Dichiarazioni di Conformità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b="1" dirty="0">
                <a:latin typeface="+mn-lt"/>
                <a:cs typeface="+mn-cs"/>
              </a:rPr>
              <a:t>Favorire e omogeneizzare a scala nazionale (veri) percorsi di qualificazione professionale ( tipo FER 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200" b="1" dirty="0">
                <a:latin typeface="+mn-lt"/>
                <a:cs typeface="+mn-cs"/>
              </a:rPr>
              <a:t>Attivare campagne di informazione ed educazione a scala regionale e nazionale</a:t>
            </a:r>
            <a:r>
              <a:rPr lang="it-IT" sz="1200" dirty="0">
                <a:latin typeface="+mn-lt"/>
                <a:cs typeface="+mn-cs"/>
              </a:rPr>
              <a:t> per rendere più consapevoli i cittadini sul corretto uso della rinnovabile legno, sensibilizzandoli e orientandoli correttamente sui seguenti aspetti chiave: 1. qualità del biocombustibile e corretta gestione del generatore; 2. corretta progettazione, installazione e manutenzione dell’impianto; 3. riqualificazione del vecchio impianto con generatori a basse emissioni.</a:t>
            </a:r>
            <a:br>
              <a:rPr lang="it-IT" sz="1200" dirty="0">
                <a:latin typeface="+mn-lt"/>
                <a:cs typeface="+mn-cs"/>
              </a:rPr>
            </a:br>
            <a:r>
              <a:rPr lang="it-IT" sz="1200" dirty="0">
                <a:latin typeface="+mn-lt"/>
                <a:cs typeface="+mn-cs"/>
                <a:hlinkClick r:id="rId3"/>
              </a:rPr>
              <a:t>http://www.qualenergia.it/sites/default/files/articolo-doc/AIEL_Francescato_emissioni-biomasse.pdf</a:t>
            </a:r>
            <a:r>
              <a:rPr lang="it-IT" sz="12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>
              <a:latin typeface="+mn-lt"/>
              <a:cs typeface="+mn-cs"/>
            </a:endParaRPr>
          </a:p>
        </p:txBody>
      </p:sp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4" name="Rettangolo 17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pic>
        <p:nvPicPr>
          <p:cNvPr id="66565" name="Picture 2" descr="http://www.archweb.it/dwg/arredi/Camini_barbecue/camini_parete_2d/Camino_2d_dettagl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916113"/>
            <a:ext cx="3705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caminettiminerva.it/it/vcms_contenuti/vcms_contenuti/_userup/image/fiamm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868863"/>
            <a:ext cx="5048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encrypted-tbn3.gstatic.com/images?q=tbn:ANd9GcSp4ugDI5DUjVyV9CfiFqjNhskWfgMUpbwqL7tmdmAxpmNG1qF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2636838"/>
            <a:ext cx="447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://pulitiefelici.it/sites/default/files/styles/immagine_page_node_530/public/img_blog/eliminare_odore_di_fumo.jpg?itok=MPIa4ML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1277938"/>
            <a:ext cx="14859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 descr="http://www.fuocoelegna.org/foto/caldaia_biomassa_schem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800225"/>
            <a:ext cx="421005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in su 1"/>
          <p:cNvSpPr/>
          <p:nvPr/>
        </p:nvSpPr>
        <p:spPr>
          <a:xfrm>
            <a:off x="7229475" y="2471738"/>
            <a:ext cx="361950" cy="617537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Freccia in su 13"/>
          <p:cNvSpPr/>
          <p:nvPr/>
        </p:nvSpPr>
        <p:spPr>
          <a:xfrm rot="16200000">
            <a:off x="6570663" y="2146300"/>
            <a:ext cx="361950" cy="619125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Freccia in su 14"/>
          <p:cNvSpPr/>
          <p:nvPr/>
        </p:nvSpPr>
        <p:spPr>
          <a:xfrm rot="10800000">
            <a:off x="6389688" y="3213100"/>
            <a:ext cx="361950" cy="617538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Freccia in su 16"/>
          <p:cNvSpPr/>
          <p:nvPr/>
        </p:nvSpPr>
        <p:spPr>
          <a:xfrm rot="11825051">
            <a:off x="6324600" y="4265613"/>
            <a:ext cx="231775" cy="619125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Freccia in su 18"/>
          <p:cNvSpPr/>
          <p:nvPr/>
        </p:nvSpPr>
        <p:spPr>
          <a:xfrm>
            <a:off x="5940425" y="3519488"/>
            <a:ext cx="201613" cy="565150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Freccia in su 19"/>
          <p:cNvSpPr/>
          <p:nvPr/>
        </p:nvSpPr>
        <p:spPr>
          <a:xfrm>
            <a:off x="6121400" y="2954338"/>
            <a:ext cx="203200" cy="565150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Freccia in su 21"/>
          <p:cNvSpPr/>
          <p:nvPr/>
        </p:nvSpPr>
        <p:spPr>
          <a:xfrm>
            <a:off x="5940425" y="2173288"/>
            <a:ext cx="201613" cy="565150"/>
          </a:xfrm>
          <a:prstGeom prst="up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6657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8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data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12D095-FC46-4C11-93F8-D37A54F1763A}" type="datetime2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lunedì 6 febbraio 2017</a:t>
            </a:fld>
            <a:endParaRPr lang="it-IT" altLang="it-IT"/>
          </a:p>
        </p:txBody>
      </p:sp>
      <p:pic>
        <p:nvPicPr>
          <p:cNvPr id="12291" name="Picture 2" descr="http://www.torinoclimasistemi.it/wp-content/uploads/2014/03/com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82575"/>
            <a:ext cx="67246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img1.amando.it/imagesdyn/articoli/21/71/20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" y="2661498"/>
            <a:ext cx="1440160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5100" y="4311650"/>
            <a:ext cx="126841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Rifiuti umidi urbani</a:t>
            </a:r>
          </a:p>
        </p:txBody>
      </p:sp>
      <p:pic>
        <p:nvPicPr>
          <p:cNvPr id="7174" name="Picture 6" descr="http://www.florablog.it/wp-content/uploads/2010/06/stallati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99" y="2609886"/>
            <a:ext cx="1584176" cy="1543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7475538" y="4351338"/>
            <a:ext cx="15795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+mn-lt"/>
                <a:cs typeface="+mn-cs"/>
              </a:rPr>
              <a:t>Rifiuti reflui allevamento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1841500" y="596900"/>
            <a:ext cx="5461000" cy="3733800"/>
          </a:xfrm>
          <a:custGeom>
            <a:avLst/>
            <a:gdLst>
              <a:gd name="connsiteX0" fmla="*/ 5461000 w 5461000"/>
              <a:gd name="connsiteY0" fmla="*/ 12700 h 3733800"/>
              <a:gd name="connsiteX1" fmla="*/ 0 w 5461000"/>
              <a:gd name="connsiteY1" fmla="*/ 25400 h 3733800"/>
              <a:gd name="connsiteX2" fmla="*/ 12700 w 5461000"/>
              <a:gd name="connsiteY2" fmla="*/ 1701800 h 3733800"/>
              <a:gd name="connsiteX3" fmla="*/ 1308100 w 5461000"/>
              <a:gd name="connsiteY3" fmla="*/ 1714500 h 3733800"/>
              <a:gd name="connsiteX4" fmla="*/ 2362200 w 5461000"/>
              <a:gd name="connsiteY4" fmla="*/ 3708400 h 3733800"/>
              <a:gd name="connsiteX5" fmla="*/ 5334000 w 5461000"/>
              <a:gd name="connsiteY5" fmla="*/ 3733800 h 3733800"/>
              <a:gd name="connsiteX6" fmla="*/ 5346700 w 5461000"/>
              <a:gd name="connsiteY6" fmla="*/ 0 h 3733800"/>
              <a:gd name="connsiteX7" fmla="*/ 5461000 w 5461000"/>
              <a:gd name="connsiteY7" fmla="*/ 127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1000" h="3733800">
                <a:moveTo>
                  <a:pt x="5461000" y="12700"/>
                </a:moveTo>
                <a:lnTo>
                  <a:pt x="0" y="25400"/>
                </a:lnTo>
                <a:cubicBezTo>
                  <a:pt x="4233" y="584200"/>
                  <a:pt x="8467" y="1143000"/>
                  <a:pt x="12700" y="1701800"/>
                </a:cubicBezTo>
                <a:lnTo>
                  <a:pt x="1308100" y="1714500"/>
                </a:lnTo>
                <a:lnTo>
                  <a:pt x="2362200" y="3708400"/>
                </a:lnTo>
                <a:lnTo>
                  <a:pt x="5334000" y="3733800"/>
                </a:lnTo>
                <a:cubicBezTo>
                  <a:pt x="5338233" y="2489200"/>
                  <a:pt x="5342467" y="1244600"/>
                  <a:pt x="5346700" y="0"/>
                </a:cubicBezTo>
                <a:lnTo>
                  <a:pt x="5461000" y="12700"/>
                </a:lnTo>
                <a:close/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681163" y="476250"/>
            <a:ext cx="5621337" cy="576103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4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67587" name="AutoShape 6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67588" name="AutoShape 8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67589" name="AutoShape 10" descr="data:image/jpeg;base64,/9j/4AAQSkZJRgABAQAAAQABAAD/2wCEAAkGBhQQERQUEBISExIUGB0aGRcWGSEVHRYeJx0VHhogGxwaHCYjIyUjGR8XIC8sJjMrLCwsHB49NTE2NSYtLCkBCQoKDQwOGQ8OGikkHyQxLjYyNTUsNSkwMCwqNTU1KTU1LCwtKSo2KjUsNS4tLCwsLCkwLCwsKTQpLCoqLCwqLP/AABEIADgAcgMBIgACEQEDEQH/xAAbAAABBAMAAAAAAAAAAAAAAAAAAwQFBgECB//EADcQAAEDAwIDBwMCAwkAAAAAAAECAxEABCESMQUTQQYHFCJRYZFxgaEyUkJi8BUjMzRTcqLR4f/EABkBAAMBAQEAAAAAAAAAAAAAAAABAwIEBf/EACkRAAICAQIDCAMBAAAAAAAAAAABAhEDElETITEiMkFhccHh8IGh0bH/2gAMAwEAAhEDEQA/AO4KVAk4Aqv3Xb+xaUUqum5G+mVD5SCKQvuzjnEJ8W4tq3ny27Z0lQ6F1XUnfSMD3Nbt93HDwI8Kg+5KifmatFY132/wRk8r7iX5H1h2ttH55Vy0qOmrSfhUGqj2t72ENEt2Ol1Y3cOUD/b+4++31pr2w7rGG2XHrdzk6AVFLhlB9gTkH03rmvC+GOXLqWmElbitgPySegHrXZhwYZdu7XmcWfPmj2KpvY7xwC5ebQDxC6aLqwDy4Q2G/b1J/r3qwIWCJBBB6jNcjT3MPlMquGgs9IUf+X/lMkcN4nwVWtAKmRlWmXGyP5k7p+uPrUnhhN9iav0oqs+SC7cHXrZ2qiq/2R7ZNcQblHldSPO2Tke49U+/zVgrklFxdM7IyUlcQooprxIL5Z5YJV+0EAqHUAnbHWsmhnx7i6rcJIAMyYgqKoypIAGJTOTgda24o264hJbT5iJjXpCFRKTI/VCsQMGl+EocDYDxlQJ+wmE5nOIz1nYU9pRtO/qAieIcQXbsoKjqWQAVESSqJjSgdYO21P7K4LjaFlOkqSDpkGJ9xil6iOIt3BeTyp0AplUiACYWNMiTABBO2YnalzuwJeiiitAFFNbXibTqlpbcQtTZhYSQSk53jbY/FOqbVdRJ30ITtJ2TbvwA848Ep/hQrSmfUiMn60n2a7E29gVKYCitQgqWdRj0GwFTdxcJbSVuKShCd1KOkD6k1ll5K0hSCFJUJBGQR0IreuenTfIxw4atVczeiiiamUKV2m7DkLF3w2GbpGdKcJd9QRsCR9j19an+zHHxesBzSUOJJQ4g7oWP1DPz9DT+zvm3k6mlocTMSkhQnrkVu2wlJUUpSCoyogQVGIk+uMVWU246ZdUSjBKWqPRilRPHC8I5AWpUEiIACh++SCQRiB+NxLU14k4pLZKAokdEiVEbHTkZ6/apFRwgGBJkxkxE/atqZcJU4WxzhC5I94BgauhJAkxjOKe0AFMOMBwpAbCzJghBCT7HUrYA7+3xT4mN6ieIvvh5IaSSmUyY8gBMK1ZklMSIjfNJgFsi6KElbjaVFIJHKmDGR/ietZqWorVgcTt3l21hxFTLjiVG6DeoKzpBV13kzk07evHWLfijKHnihnklBUslSZI1QqZzVoPduVW10yp4S+/zkqCf0mZAInNaI7unVW92l24Sp+6KJWEQlIScYnr/ANV6PGxvq/Fe3yeZwci5JeD9/grXFOF3DdpeKcU+q2Wyw4hTi9epctE7meqvgelacafcSmxYSq5U34PWEtKIUVkLIJg7JMfQCukcY7OF/h5tNYCi2lGqMSnT094qv33d8+tFuUXKEvMsFhRKJSpJ1DHp5SRWYZ4vvb+xqeCS7uy/0l+zV67/AGWhx0kvJaUSVZMjVE/AqodhWLha7W58QpSXeaHkuOyVwVhOlB3iAce9X/g3AE29mi11FSUoKSraZmT7bmqx2d7t12z7S3LhLjduF8pIRpPm1TqM+pJqUZwqfPr5epWUJ3Dl08/QqPYxa2neHqQ44A8+8laNR0EDR/Dt/EZ+3pS9lxdwcSZU3cXDqXLkoW4olLawSkaEoJP6Qd/cYq08K7uVsm0JfQrwzrizCSNWrRgZxGn8034f3ZutPtK8SgtMvl1KNGclJMmd4SB6V0PLjbbvw/vwQWHKklXivb5K0Lx1L3ND7+ocR5YTzFFOkmSNJMe30p2oXVzdXbjVypDjF0lKQt3loCP7yUwcH9Ix9asKu7hf+uj/ADfiP0nb9u+/vSfEO7Fbtw4oXAFu68Hlo0SqRqwFT/Mr52xS4uPf9Bwcm37Kv2g4ncKvbotruitp9IQUKIbQnMhQmM4j1g11Ti104lKS2FkkEwhOo6gJAPQJMEH7VVeLd2zj1w6pNyEsPupccQUSqUzsZ9z8+1XwCK5884yUdJ04ITi5avvUir+yduGUAFCFkDVOopGOgxJCoidvxT+yZKG0JUoqUlIBUTJJjJJ65peiuSldnUFFFFMCNbvHRygpElQ8xgiDI+IGc+lZuL11KNQa1HWQEiZ05gnHoPyKzRWrWxmnubeNXzG06DCkyowfKc4n2j80jc3zwbSQjzqJ6FUZwNtyMycYrFFFrYVPcfXrikoUUCVDbBPUdBnakPGr5q08s6EpkKz5sA4+8j1x71mikhtCDfEnC2hRbIUpRBkKxBMYAnPwKVVcOBTg0ykAlBAzhKMemSTH0rNFO1sFPcyLlzXBR5I3zMxP0icVjhN+XkqJAEGMT+1J6+hMfaiinypi5poS8Y6pEpQArWBBCsDrMjMeoxSvjl81CeWdKkyTB8pgmJ26RRRStbDp7iXj3Q3Km4VqA2UQAQDMASYPlx1pYXa+cEcs6NM6vf8ArHrRRRa2CnuPaKKKyaP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13" name="Rettangolo 12"/>
          <p:cNvSpPr/>
          <p:nvPr/>
        </p:nvSpPr>
        <p:spPr>
          <a:xfrm>
            <a:off x="573088" y="358775"/>
            <a:ext cx="8280400" cy="869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LE </a:t>
            </a:r>
            <a:r>
              <a:rPr lang="it-IT" sz="2800" b="1" i="1" dirty="0">
                <a:solidFill>
                  <a:schemeClr val="accent6"/>
                </a:solidFill>
                <a:latin typeface="+mn-lt"/>
                <a:cs typeface="+mn-cs"/>
              </a:rPr>
              <a:t>ALTRE</a:t>
            </a: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 BIOMASSE </a:t>
            </a:r>
            <a:r>
              <a:rPr lang="it-IT" sz="4000" b="1" dirty="0">
                <a:solidFill>
                  <a:srgbClr val="FFFF00"/>
                </a:solidFill>
                <a:latin typeface="+mn-lt"/>
                <a:cs typeface="+mn-cs"/>
              </a:rPr>
              <a:t>DL102</a:t>
            </a:r>
          </a:p>
        </p:txBody>
      </p:sp>
      <p:pic>
        <p:nvPicPr>
          <p:cNvPr id="675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6191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860800"/>
            <a:ext cx="6477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5157788"/>
            <a:ext cx="647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7" name="Picture 2" descr="H:\green nrg\loghi\Grennnrg consul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1" name="Segnaposto contenuto 2"/>
          <p:cNvSpPr txBox="1">
            <a:spLocks/>
          </p:cNvSpPr>
          <p:nvPr/>
        </p:nvSpPr>
        <p:spPr bwMode="auto">
          <a:xfrm>
            <a:off x="1331913" y="6165850"/>
            <a:ext cx="7561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it-IT" sz="1200" b="1">
                <a:solidFill>
                  <a:srgbClr val="0070C0"/>
                </a:solidFill>
              </a:rPr>
              <a:t>Sostenibilita' e innovazione nella realizzazione e gestione degli impianti termici a biomassa.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it-IT" altLang="it-IT" sz="1200" b="1">
                <a:solidFill>
                  <a:srgbClr val="0070C0"/>
                </a:solidFill>
              </a:rPr>
              <a:t>.</a:t>
            </a:r>
          </a:p>
        </p:txBody>
      </p: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1692275" y="6381750"/>
            <a:ext cx="7200900" cy="41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rgbClr val="C00000"/>
                </a:solidFill>
                <a:latin typeface="Calibri" pitchFamily="34" charset="0"/>
                <a:cs typeface="+mn-cs"/>
              </a:rPr>
              <a:t>P.I. Silvano Stefanini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i="1" dirty="0">
                <a:solidFill>
                  <a:srgbClr val="C00000"/>
                </a:solidFill>
                <a:latin typeface="Calibri" pitchFamily="34" charset="0"/>
                <a:cs typeface="+mn-cs"/>
              </a:rPr>
              <a:t>Responsabile formazione e sviluppo presso Rossi s.r.l. agenzia di rappresentanze </a:t>
            </a:r>
            <a:r>
              <a:rPr lang="it-IT" sz="1050" i="1" dirty="0" err="1">
                <a:solidFill>
                  <a:srgbClr val="C00000"/>
                </a:solidFill>
                <a:latin typeface="Calibri" pitchFamily="34" charset="0"/>
                <a:cs typeface="+mn-cs"/>
              </a:rPr>
              <a:t>teroidrauliche</a:t>
            </a:r>
            <a:r>
              <a:rPr lang="it-IT" sz="1050" i="1" dirty="0">
                <a:solidFill>
                  <a:srgbClr val="C00000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pic>
        <p:nvPicPr>
          <p:cNvPr id="686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607175"/>
            <a:ext cx="534987" cy="9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5" name="Rettangolo 1"/>
          <p:cNvSpPr>
            <a:spLocks noChangeArrowheads="1"/>
          </p:cNvSpPr>
          <p:nvPr/>
        </p:nvSpPr>
        <p:spPr bwMode="auto">
          <a:xfrm>
            <a:off x="1082675" y="1219200"/>
            <a:ext cx="713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LE AGEVOLAZIONI, IL CONTO TERMICO ED IL MERCATO DELLA BIOMASSA</a:t>
            </a:r>
          </a:p>
        </p:txBody>
      </p:sp>
      <p:pic>
        <p:nvPicPr>
          <p:cNvPr id="686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636838"/>
            <a:ext cx="54133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6165850"/>
            <a:ext cx="9144000" cy="692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686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21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436096" y="3365415"/>
            <a:ext cx="1728192" cy="336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5" name="Rettangolo 15"/>
          <p:cNvSpPr>
            <a:spLocks noChangeArrowheads="1"/>
          </p:cNvSpPr>
          <p:nvPr/>
        </p:nvSpPr>
        <p:spPr bwMode="auto">
          <a:xfrm>
            <a:off x="1082675" y="1219200"/>
            <a:ext cx="713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LE AGEVOLAZIONI, IL CONTO TERMICO ED IL MERCATO DELLA BIOMASSA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1200"/>
            <a:ext cx="66421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0" name="Rettangolo 15"/>
          <p:cNvSpPr>
            <a:spLocks noChangeArrowheads="1"/>
          </p:cNvSpPr>
          <p:nvPr/>
        </p:nvSpPr>
        <p:spPr bwMode="auto">
          <a:xfrm>
            <a:off x="1082675" y="1219200"/>
            <a:ext cx="713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LE AGEVOLAZIONI, IL CONTO TERMICO ED IL MERCATO DELLA BIOMASSA</a:t>
            </a:r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936750"/>
            <a:ext cx="63817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941888"/>
            <a:ext cx="471487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6" name="Picture 2" descr="H:\green nrg\loghi\Grennnrg consul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4" name="Rettangolo 15"/>
          <p:cNvSpPr>
            <a:spLocks noChangeArrowheads="1"/>
          </p:cNvSpPr>
          <p:nvPr/>
        </p:nvSpPr>
        <p:spPr bwMode="auto">
          <a:xfrm>
            <a:off x="1082675" y="1219200"/>
            <a:ext cx="713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LE AGEVOLAZIONI, IL CONTO TERMICO ED IL MERCATO DELLA BIOMASSA</a:t>
            </a:r>
          </a:p>
        </p:txBody>
      </p:sp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1614488"/>
            <a:ext cx="4657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42926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597400"/>
            <a:ext cx="2257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606925"/>
            <a:ext cx="209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267075"/>
            <a:ext cx="3124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4949825"/>
            <a:ext cx="3124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73675"/>
            <a:ext cx="61071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5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8" name="Rettangolo 16"/>
          <p:cNvSpPr>
            <a:spLocks noChangeArrowheads="1"/>
          </p:cNvSpPr>
          <p:nvPr/>
        </p:nvSpPr>
        <p:spPr bwMode="auto">
          <a:xfrm>
            <a:off x="1082675" y="1219200"/>
            <a:ext cx="713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163638" algn="l"/>
              </a:tabLs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400" b="1">
                <a:solidFill>
                  <a:schemeClr val="accent1"/>
                </a:solidFill>
              </a:rPr>
              <a:t>LE AGEVOLAZIONI, IL CONTO TERMICO ED IL MERCATO DELLA BIOMASSA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3851275" y="2349500"/>
          <a:ext cx="4956175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6012"/>
                <a:gridCol w="423884"/>
                <a:gridCol w="275342"/>
                <a:gridCol w="641260"/>
                <a:gridCol w="869505"/>
                <a:gridCol w="387367"/>
                <a:gridCol w="1282805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</a:rPr>
                        <a:t>Modello caldaia FRÖLING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</a:rPr>
                        <a:t>kW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</a:rPr>
                        <a:t>C</a:t>
                      </a:r>
                      <a:r>
                        <a:rPr lang="it-IT" sz="1000" u="none" strike="noStrike" baseline="-25000">
                          <a:effectLst/>
                        </a:rPr>
                        <a:t>e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</a:rPr>
                        <a:t>Ci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</a:rPr>
                        <a:t>Per anno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</a:rPr>
                        <a:t>anni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</a:rPr>
                        <a:t>Totale contributo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Caldaie a legna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S1 Turbo 15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15,0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1.822,50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3.645,00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S1 Turbo 20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20,0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2.430,00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4.860,00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26365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S3 Turbo 18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22,5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2.733,75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5.467,50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S3 Turbo 28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31,0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3.766,50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7.533,00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S3 Turbo 36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36,0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0,020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1.944,00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9.720,00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S3 Turbo 45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45,0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0,020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2.430,00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12.150,00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26365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S4 Turbo 15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15,0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1.822,50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 €              3.645,00 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S4 Turbo 22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22,0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2.673,00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5.346,00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S4 Turbo 28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28,0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3.402,00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6.804,00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S4 Turbo 32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32,0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0,045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3.888,00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  7.776,00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S4 Turbo 40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40,0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0,020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2.160,00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10.800,00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S4 Turbo 50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50,0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0,020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2.700,00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        13.500,00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S4 Turbo 60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60,0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1,5</a:t>
                      </a:r>
                      <a:endParaRPr lang="it-IT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0,020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>
                          <a:effectLst/>
                        </a:rPr>
                        <a:t> €    3.240,00 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</a:rPr>
                        <a:t>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 €            16.200,00 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728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4" t="27798" r="27834" b="7086"/>
          <a:stretch>
            <a:fillRect/>
          </a:stretch>
        </p:blipFill>
        <p:spPr bwMode="auto">
          <a:xfrm>
            <a:off x="427038" y="1892300"/>
            <a:ext cx="32988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3851275" y="1641475"/>
          <a:ext cx="3390900" cy="266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9961"/>
                <a:gridCol w="408809"/>
                <a:gridCol w="1052130"/>
              </a:tblGrid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</a:rPr>
                        <a:t>Scegliere zona climatica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6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72866" name="Drop Dow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4786313"/>
            <a:ext cx="1333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867" name="Picture 7" descr="C:\Users\sly\AppData\Local\Temp\msohtmlclip1\01\clip_image0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627188"/>
            <a:ext cx="13430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4140200" y="2060575"/>
          <a:ext cx="4330700" cy="244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18"/>
                <a:gridCol w="25400"/>
                <a:gridCol w="46608"/>
                <a:gridCol w="25400"/>
                <a:gridCol w="2696779"/>
                <a:gridCol w="408377"/>
                <a:gridCol w="1051018"/>
              </a:tblGrid>
              <a:tr h="244475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u="none" strike="noStrike" dirty="0">
                          <a:effectLst/>
                        </a:rPr>
                        <a:t>Ore di funzionamento per anno: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1800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728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8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8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889" name="Picture 2" descr="H:\green nrg\loghi\Grennnrg consult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1" name="Rettangolo 16"/>
          <p:cNvSpPr>
            <a:spLocks noChangeArrowheads="1"/>
          </p:cNvSpPr>
          <p:nvPr/>
        </p:nvSpPr>
        <p:spPr bwMode="auto">
          <a:xfrm>
            <a:off x="2009775" y="333375"/>
            <a:ext cx="713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LE AGEVOLAZIONI, IL CONTO TERMICO novita’ 2016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654526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29088"/>
            <a:ext cx="40481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3" y="836712"/>
            <a:ext cx="209550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Connettore 2 3"/>
          <p:cNvCxnSpPr/>
          <p:nvPr/>
        </p:nvCxnSpPr>
        <p:spPr>
          <a:xfrm flipH="1" flipV="1">
            <a:off x="2555875" y="2436813"/>
            <a:ext cx="3021013" cy="214471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4926013" y="1125538"/>
            <a:ext cx="3944937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400"/>
              <a:t>Una caldaia da 15 kW a biomassa genera</a:t>
            </a:r>
          </a:p>
          <a:p>
            <a:r>
              <a:rPr lang="it-IT" altLang="it-IT" sz="1400"/>
              <a:t>Un contributo di € 7.850,00 in due anni a </a:t>
            </a:r>
          </a:p>
          <a:p>
            <a:r>
              <a:rPr lang="it-IT" altLang="it-IT" sz="1400"/>
              <a:t>fonte di un costo impianto incluso opere</a:t>
            </a:r>
          </a:p>
          <a:p>
            <a:r>
              <a:rPr lang="it-IT" altLang="it-IT" sz="1400"/>
              <a:t> impiantistiche, tubazioni e valvole pari a </a:t>
            </a:r>
          </a:p>
          <a:p>
            <a:r>
              <a:rPr lang="it-IT" altLang="it-IT" sz="1400"/>
              <a:t>€. 18.500,00 da cui si ottiene un rimborso </a:t>
            </a:r>
          </a:p>
          <a:p>
            <a:r>
              <a:rPr lang="it-IT" altLang="it-IT" sz="1400"/>
              <a:t>IRPEF 12.025,00</a:t>
            </a:r>
          </a:p>
        </p:txBody>
      </p:sp>
      <p:pic>
        <p:nvPicPr>
          <p:cNvPr id="737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6" name="Rettangolo 15"/>
          <p:cNvSpPr>
            <a:spLocks noChangeArrowheads="1"/>
          </p:cNvSpPr>
          <p:nvPr/>
        </p:nvSpPr>
        <p:spPr bwMode="auto">
          <a:xfrm>
            <a:off x="1082675" y="1060450"/>
            <a:ext cx="713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400" b="1">
                <a:solidFill>
                  <a:schemeClr val="accent1"/>
                </a:solidFill>
              </a:rPr>
              <a:t>LE AGEVOLAZIONI, IL CONTO TERMICO ED IL MERCATO DELLA BIOMASSA</a:t>
            </a:r>
          </a:p>
        </p:txBody>
      </p:sp>
      <p:sp>
        <p:nvSpPr>
          <p:cNvPr id="74757" name="Rettangolo 1"/>
          <p:cNvSpPr>
            <a:spLocks noChangeArrowheads="1"/>
          </p:cNvSpPr>
          <p:nvPr/>
        </p:nvSpPr>
        <p:spPr bwMode="auto">
          <a:xfrm>
            <a:off x="547688" y="1638300"/>
            <a:ext cx="80565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hlinkClick r:id="rId3" tooltip="Ecobonus: &quot;detrazione confermata anche per il 2016&quot;"/>
              </a:rPr>
              <a:t>Ecobonus: "detrazione confermata anche per il 2016"</a:t>
            </a:r>
            <a:endParaRPr lang="it-IT" altLang="it-IT" b="1"/>
          </a:p>
          <a:p>
            <a:r>
              <a:rPr lang="it-IT" altLang="it-IT" sz="1400"/>
              <a:t>Lo ha dichiarato il ministro dell'Ambiente Gianluca Galletti. È la seconda rassicurazione sulla conferma della detrazione fiscale che nelle ultime settimane arriva da fonti governative</a:t>
            </a:r>
          </a:p>
        </p:txBody>
      </p:sp>
      <p:pic>
        <p:nvPicPr>
          <p:cNvPr id="747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852738"/>
            <a:ext cx="5354638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2" name="Picture 2" descr="H:\green nrg\loghi\Grennnrg consul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0" name="Rettangolo 15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14388" y="1411288"/>
            <a:ext cx="7480300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Condominio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18146" y="4368452"/>
            <a:ext cx="4572000" cy="138499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Caldaia n°2 P4 80kW – 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Pellet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(fatto nel 2013)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Puffer</a:t>
            </a: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2.200 litri 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(63 l/kW)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Volume riscaldato </a:t>
            </a:r>
            <a:r>
              <a:rPr lang="it-IT" sz="1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</a:t>
            </a: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4.754 m3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Sost</a:t>
            </a: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Gasolio  28.000 litri/anno  38.000 €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Consumo annuo </a:t>
            </a:r>
            <a:r>
              <a:rPr lang="it-IT" sz="1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Pellet</a:t>
            </a: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25 t (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carpino</a:t>
            </a:r>
            <a:r>
              <a:rPr lang="it-IT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)  10144 €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Risparmio: 28. 000 €</a:t>
            </a:r>
          </a:p>
        </p:txBody>
      </p:sp>
      <p:pic>
        <p:nvPicPr>
          <p:cNvPr id="75783" name="Picture 2" descr="C:\Users\sly\Desktop\rossi\presentazione biomassa\images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7285038" y="2060575"/>
            <a:ext cx="106045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3" descr="C:\Users\sly\Desktop\sito\referenze\Condomio Biella\14717561556_7fb2c97b21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420938"/>
            <a:ext cx="39560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4" descr="C:\Users\sly\Desktop\sito\referenze\Condomio Biella\14738166564_3a4a7931d8_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060575"/>
            <a:ext cx="237966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9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830263" y="2205038"/>
          <a:ext cx="7483476" cy="331152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6443"/>
                <a:gridCol w="1691756"/>
                <a:gridCol w="1275277"/>
              </a:tblGrid>
              <a:tr h="27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RISCALDAMENTO</a:t>
                      </a:r>
                      <a:endParaRPr lang="it-IT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 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7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Superficie riscaldata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1668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m2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54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Altezza locali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2.85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m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7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Volume riscaldato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4754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m3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7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Fabbisogno energetico specifico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32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W/m3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7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Potenza richiesta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180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kW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7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Utilizzo giornaliero a piena potenza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6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ore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70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Giorni di utilizzo riscaldamento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181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giorni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286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Fabbisogno energetico annuo medio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180.109</a:t>
                      </a:r>
                      <a:endParaRPr lang="it-IT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</a:rPr>
                        <a:t>kWh/anno</a:t>
                      </a:r>
                      <a:endParaRPr lang="it-IT" sz="18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41699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RISCALDAMENTO MEDIO ANNUO</a:t>
                      </a:r>
                      <a:endParaRPr lang="it-IT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</a:rPr>
                        <a:t>180.109  kWh</a:t>
                      </a:r>
                      <a:endParaRPr lang="it-IT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  <a:tr h="459432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FABBISOGNO TOTALE</a:t>
                      </a:r>
                      <a:endParaRPr lang="it-IT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</a:rPr>
                        <a:t>180.109   kWh</a:t>
                      </a:r>
                      <a:endParaRPr lang="it-IT" sz="18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8" marR="44458" marT="0" marB="0" anchor="b"/>
                </a:tc>
              </a:tr>
            </a:tbl>
          </a:graphicData>
        </a:graphic>
      </p:graphicFrame>
      <p:sp>
        <p:nvSpPr>
          <p:cNvPr id="76849" name="Rettangolo 16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814388" y="1411288"/>
            <a:ext cx="7480300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Condominio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6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54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Rettangolo 15"/>
          <p:cNvSpPr>
            <a:spLocks noChangeArrowheads="1"/>
          </p:cNvSpPr>
          <p:nvPr/>
        </p:nvSpPr>
        <p:spPr bwMode="auto">
          <a:xfrm>
            <a:off x="2962275" y="1074738"/>
            <a:ext cx="321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ALTRE TIPOLOGIA DI BIOMASSA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95300" y="1408113"/>
            <a:ext cx="8280400" cy="684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LE </a:t>
            </a:r>
            <a:r>
              <a:rPr lang="it-IT" sz="2800" b="1" i="1" dirty="0">
                <a:solidFill>
                  <a:schemeClr val="accent6"/>
                </a:solidFill>
                <a:latin typeface="+mn-lt"/>
                <a:cs typeface="+mn-cs"/>
              </a:rPr>
              <a:t>ALTRE</a:t>
            </a: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 BIOMASSE</a:t>
            </a:r>
            <a:endParaRPr lang="it-IT" sz="4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3317" name="Rettangolo 17"/>
          <p:cNvSpPr>
            <a:spLocks noChangeArrowheads="1"/>
          </p:cNvSpPr>
          <p:nvPr/>
        </p:nvSpPr>
        <p:spPr bwMode="auto">
          <a:xfrm>
            <a:off x="230188" y="2120900"/>
            <a:ext cx="86836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600" b="1"/>
              <a:t>Ma come si produce energia dalle biomasse?</a:t>
            </a:r>
            <a:r>
              <a:rPr lang="it-IT" altLang="it-IT" sz="1600" b="1" i="1"/>
              <a:t/>
            </a:r>
            <a:br>
              <a:rPr lang="it-IT" altLang="it-IT" sz="1600" b="1" i="1"/>
            </a:br>
            <a:r>
              <a:rPr lang="it-IT" altLang="it-IT" sz="1600"/>
              <a:t/>
            </a:r>
            <a:br>
              <a:rPr lang="it-IT" altLang="it-IT" sz="1600"/>
            </a:br>
            <a:r>
              <a:rPr lang="it-IT" altLang="it-IT" sz="1600"/>
              <a:t>Utilizzando questi materiali, dette biomasse, e attraverso specifiche </a:t>
            </a:r>
            <a:r>
              <a:rPr lang="it-IT" altLang="it-IT" sz="1600" b="1"/>
              <a:t>centrali termiche</a:t>
            </a:r>
            <a:r>
              <a:rPr lang="it-IT" altLang="it-IT" sz="1600"/>
              <a:t>, nelle quali vengono bruciate o processate, viene prodotta energia elettrica e/o termica.</a:t>
            </a:r>
            <a:r>
              <a:rPr lang="it-IT" altLang="it-IT" sz="1600" b="1" i="1"/>
              <a:t> </a:t>
            </a:r>
          </a:p>
          <a:p>
            <a:r>
              <a:rPr lang="it-IT" altLang="it-IT" sz="1600"/>
              <a:t>Per molte attività, allevatori e produttori soprattutto, quindi trarre energia dalle biomasse consente da un alto d’eliminare gli scarti prodotti dalle attività agroforestali e contemporaneamente produrre energia. Inoltre dato che la biomassa è escusivamente di origine vegetale, anche la combustione prodotta risulta “</a:t>
            </a:r>
            <a:r>
              <a:rPr lang="it-IT" altLang="it-IT" sz="1600" b="1" i="1"/>
              <a:t>pulita</a:t>
            </a:r>
            <a:r>
              <a:rPr lang="it-IT" altLang="it-IT" sz="1600"/>
              <a:t>”. Nell’ambiente vengono rilasciate soltanto carbonio, zolfo e azoto, sostanze che il materiale ha accumulato nel corso del suo ciclo vitale, in quantità del tutto inferiori rispetto alle tradizionale fonti di energia.</a:t>
            </a:r>
          </a:p>
          <a:p>
            <a:r>
              <a:rPr lang="it-IT" altLang="it-IT" sz="1600"/>
              <a:t>Anche piccoli allevamenti, agricoltori o produttori, possono dunque far fruttare i loro “rifiuti” e reflui. Grazie al processo di combustione delle biomasse, il rifiuto naturale oggi diventa una fonte rinnovabile valida e pulita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28" name="Rettangolo 15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14388" y="1411288"/>
            <a:ext cx="7480300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Condominio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814388" y="2205038"/>
          <a:ext cx="7286626" cy="342106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75340"/>
                <a:gridCol w="1258252"/>
                <a:gridCol w="1278368"/>
                <a:gridCol w="1474666"/>
              </a:tblGrid>
              <a:tr h="310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RAFFRONTO 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SOLUZIONE A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SOLUZIONE B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180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b="0" dirty="0" smtClean="0">
                          <a:effectLst/>
                          <a:latin typeface="+mn-lt"/>
                          <a:ea typeface="+mn-ea"/>
                        </a:rPr>
                        <a:t>gasolio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condensazione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pellet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180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Produzione termica effettiva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277.096 kWh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187.314 kWh.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194.517 kWh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1854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Fabb. termico annuale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180.109 kWh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180.109kWh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180.109kWh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15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Produzione netta specifica di CO2    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1,95kg/m3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1,95kg/m3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0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35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Produzione netta  totale di CO2                             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23.000 kg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23.000 kg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0  kg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16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Potere calorifico inferiore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9,9  kWh/m3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9,7   kWh/m3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5   kWh/kg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12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Rendimento medio annuo caldaia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65%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96%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92%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175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Consumo di combustibile anno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28.014 l 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19.310 m3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38.903  kg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26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Costo combustibile (IVA inclusa)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€ 1,390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€ 1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€ 0,26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20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Costo annuale combustibile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€ 38.939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€ 19.310</a:t>
                      </a:r>
                      <a:endParaRPr lang="it-IT" sz="16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€ 10.114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  <a:tr h="3205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Costo annuale </a:t>
                      </a:r>
                      <a:r>
                        <a:rPr lang="it-IT" sz="1100" dirty="0" smtClean="0">
                          <a:effectLst/>
                        </a:rPr>
                        <a:t>manutenzione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€ </a:t>
                      </a:r>
                      <a:r>
                        <a:rPr lang="it-IT" sz="1100" dirty="0" smtClean="0">
                          <a:effectLst/>
                        </a:rPr>
                        <a:t>4.000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--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€ </a:t>
                      </a:r>
                      <a:r>
                        <a:rPr lang="it-IT" sz="1100" dirty="0" smtClean="0">
                          <a:effectLst/>
                        </a:rPr>
                        <a:t>850</a:t>
                      </a:r>
                      <a:endParaRPr lang="it-IT" sz="16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9" marR="44459" marT="0" marB="0" anchor="b"/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131888" y="5732463"/>
          <a:ext cx="6670675" cy="27146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98470"/>
                <a:gridCol w="1151890"/>
                <a:gridCol w="1170305"/>
                <a:gridCol w="1350010"/>
              </a:tblGrid>
              <a:tr h="271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Risparmio annuale</a:t>
                      </a:r>
                      <a:endParaRPr lang="it-IT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€ 31.975</a:t>
                      </a:r>
                      <a:endParaRPr lang="it-IT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77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9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9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909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2" name="Rettangolo 15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14388" y="1411288"/>
            <a:ext cx="7480300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Condominio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082675" y="2708275"/>
          <a:ext cx="7091363" cy="226695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187569"/>
                <a:gridCol w="1224534"/>
                <a:gridCol w="1244111"/>
                <a:gridCol w="1435149"/>
              </a:tblGrid>
              <a:tr h="4877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INVESTIMENTO TOTALE IVA Inclusa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€ 0,00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€ 89665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</a:tr>
              <a:tr h="4877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Maggior investimento rispetto </a:t>
                      </a:r>
                      <a:r>
                        <a:rPr lang="it-IT" sz="1600" dirty="0" smtClean="0">
                          <a:effectLst/>
                        </a:rPr>
                        <a:t>alle soluzione </a:t>
                      </a:r>
                      <a:r>
                        <a:rPr lang="it-IT" sz="1600" dirty="0">
                          <a:effectLst/>
                        </a:rPr>
                        <a:t>di raffronto</a:t>
                      </a:r>
                      <a:endParaRPr lang="it-IT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€ 0,00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€ 89665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</a:tr>
              <a:tr h="385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Recupero IRPEF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65%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</a:tr>
              <a:tr h="418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Recupero IRPEF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€ 58282.25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</a:tr>
              <a:tr h="4877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Rata annuale recupero </a:t>
                      </a:r>
                      <a:r>
                        <a:rPr lang="it-IT" sz="1600" dirty="0" smtClean="0">
                          <a:effectLst/>
                        </a:rPr>
                        <a:t>IRPEF         </a:t>
                      </a:r>
                      <a:r>
                        <a:rPr lang="it-IT" sz="1600" dirty="0">
                          <a:effectLst/>
                        </a:rPr>
                        <a:t>(per 10anni)</a:t>
                      </a:r>
                      <a:endParaRPr lang="it-IT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€ 0,00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-</a:t>
                      </a:r>
                      <a:endParaRPr lang="it-IT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€ 5828.22</a:t>
                      </a:r>
                      <a:endParaRPr lang="it-IT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45" marR="44445" marT="0" marB="0" anchor="b"/>
                </a:tc>
              </a:tr>
            </a:tbl>
          </a:graphicData>
        </a:graphic>
      </p:graphicFrame>
      <p:sp>
        <p:nvSpPr>
          <p:cNvPr id="4" name="Ovale 3"/>
          <p:cNvSpPr/>
          <p:nvPr/>
        </p:nvSpPr>
        <p:spPr>
          <a:xfrm>
            <a:off x="6845300" y="4508500"/>
            <a:ext cx="1182688" cy="57626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788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87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6" name="Rettangolo 15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14388" y="1317625"/>
            <a:ext cx="7480300" cy="461963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Condominio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184275" y="1989138"/>
          <a:ext cx="6670675" cy="3230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6939"/>
                <a:gridCol w="418911"/>
                <a:gridCol w="1307058"/>
                <a:gridCol w="1307767"/>
              </a:tblGrid>
              <a:tr h="380963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Calcolo dell'ammortamento dell'investimento</a:t>
                      </a:r>
                      <a:endParaRPr lang="it-IT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SOLUZIONE A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SOLUZIONE B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Anni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Caldaia a Gas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Pellet 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-89.665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-51.861.78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-14.058,56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23.744.66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5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61.547.88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99.351.1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7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137.154.32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8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174.957.54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212.760.76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(irpef)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10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250.563.98</a:t>
                      </a:r>
                      <a:endParaRPr lang="it-IT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 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11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  <a:latin typeface="+mn-lt"/>
                          <a:ea typeface="+mn-ea"/>
                        </a:rPr>
                        <a:t>282.538,98</a:t>
                      </a:r>
                      <a:endParaRPr lang="it-IT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12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  <a:latin typeface="+mn-lt"/>
                          <a:ea typeface="+mn-ea"/>
                        </a:rPr>
                        <a:t>314.513,98</a:t>
                      </a:r>
                      <a:endParaRPr lang="it-IT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13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  <a:latin typeface="+mn-lt"/>
                          <a:ea typeface="+mn-ea"/>
                        </a:rPr>
                        <a:t>346.488,98</a:t>
                      </a:r>
                      <a:endParaRPr lang="it-IT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14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  <a:latin typeface="+mn-lt"/>
                          <a:ea typeface="+mn-ea"/>
                        </a:rPr>
                        <a:t>378.463,98</a:t>
                      </a:r>
                      <a:endParaRPr lang="it-IT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  <a:tr h="16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Risparmio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15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-</a:t>
                      </a:r>
                      <a:endParaRPr lang="it-IT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>
                          <a:effectLst/>
                          <a:latin typeface="+mn-lt"/>
                          <a:ea typeface="+mn-ea"/>
                        </a:rPr>
                        <a:t>410.438,98</a:t>
                      </a:r>
                      <a:endParaRPr lang="it-IT" sz="2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219200" y="5732463"/>
          <a:ext cx="6670675" cy="2746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6939"/>
                <a:gridCol w="418911"/>
                <a:gridCol w="1307058"/>
                <a:gridCol w="1307767"/>
              </a:tblGrid>
              <a:tr h="274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Ritorno d'investimento raggiunto nell'anno</a:t>
                      </a:r>
                      <a:endParaRPr lang="it-IT" sz="18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it-IT" sz="1800" b="1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it-IT" sz="1800" b="1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3° anno</a:t>
                      </a:r>
                      <a:endParaRPr lang="it-IT" sz="18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1150938" y="3068638"/>
            <a:ext cx="6734175" cy="431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799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9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98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988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899" name="Rettangolo 15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14388" y="1411288"/>
            <a:ext cx="7480300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Azienda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agricola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(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)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21175" y="3752850"/>
            <a:ext cx="4660900" cy="237013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Caldaia T4 50 kW – </a:t>
            </a:r>
            <a:r>
              <a:rPr lang="it-IT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cippato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(fatto nel 2015)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Puffer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2.200 litri 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(63 l/kW)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Volume riscaldato </a:t>
            </a:r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850 m3 (3 appartamenti)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Sost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Gasolio  12.000 litri/anno  14.500 €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Consumo annuo </a:t>
            </a:r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cippato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25 t (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autoprodotto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)        </a:t>
            </a:r>
            <a:b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</a:b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 stimato 3.000 €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Risparmio: 11.500 €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Investimento tot. 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38.000 € 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(oggi)</a:t>
            </a:r>
          </a:p>
        </p:txBody>
      </p:sp>
      <p:pic>
        <p:nvPicPr>
          <p:cNvPr id="80902" name="Picture 3" descr="C:\Users\sly\Desktop\sito\referenze\briolo\t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3070225"/>
            <a:ext cx="215106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" descr="C:\Users\sly\Desktop\sito\referenze\briolo\stoccaggio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1947863"/>
            <a:ext cx="15525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5" descr="C:\Users\sly\Desktop\sito\referenze\briolo\valvola stella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778250"/>
            <a:ext cx="10826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7" descr="https://encrypted-tbn1.gstatic.com/images?q=tbn:ANd9GcSoEcrgO29KwvrxeFkj0p-86XixO6ibNvNPErgktJQYW-ApnAJX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5"/>
          <a:stretch>
            <a:fillRect/>
          </a:stretch>
        </p:blipFill>
        <p:spPr bwMode="auto">
          <a:xfrm>
            <a:off x="3856038" y="2349500"/>
            <a:ext cx="26289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9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4" name="Rettangolo 15"/>
          <p:cNvSpPr>
            <a:spLocks noChangeArrowheads="1"/>
          </p:cNvSpPr>
          <p:nvPr/>
        </p:nvSpPr>
        <p:spPr bwMode="auto">
          <a:xfrm>
            <a:off x="2905125" y="908050"/>
            <a:ext cx="333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COSTI IMPIANTI &amp; CASE HISTORY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14388" y="1411288"/>
            <a:ext cx="7480300" cy="461962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50000">
                <a:schemeClr val="bg1"/>
              </a:gs>
              <a:gs pos="100000">
                <a:srgbClr val="DDDDDD"/>
              </a:gs>
            </a:gsLst>
            <a:lin ang="5400000" scaled="1"/>
          </a:gra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defPPr>
              <a:defRPr lang="de-DE"/>
            </a:defPPr>
            <a:lvl1pPr>
              <a:buFontTx/>
              <a:buChar char="•"/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Casa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privata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Ciriè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 (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21175" y="3933825"/>
            <a:ext cx="4572000" cy="20605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Caldaia Dual SP25 kW - Legna 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(fatto nel 2013)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Puffer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1.800 litri 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(63 l/kW)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Volume riscaldato </a:t>
            </a:r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ca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660 m3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Sost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Gasolio  5.800 litri/anno  7.540 €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Consumo annuo legna 18 t : 2340 €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Risparmio: 5200 € / anno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Investimento tot. 21.5</a:t>
            </a:r>
            <a:r>
              <a:rPr lang="it-IT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00 € </a:t>
            </a:r>
            <a:r>
              <a:rPr lang="it-IT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(oggi)</a:t>
            </a:r>
          </a:p>
        </p:txBody>
      </p:sp>
      <p:pic>
        <p:nvPicPr>
          <p:cNvPr id="81927" name="Picture 2" descr="http://www.ecosole.net/wp-content/uploads/2014/01/deposito-pelle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71688"/>
            <a:ext cx="203835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2" descr="C:\Users\sly\Desktop\sito\referenze\piatti\centrale termi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427288"/>
            <a:ext cx="2805112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2" name="Picture 2" descr="H:\green nrg\loghi\Grennnrg consult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Risultati immagini per bosco energi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90678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55576" y="4909876"/>
            <a:ext cx="78598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Grazie per l’attenzione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1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9" name="Rettangolo 16"/>
          <p:cNvSpPr>
            <a:spLocks noChangeArrowheads="1"/>
          </p:cNvSpPr>
          <p:nvPr/>
        </p:nvSpPr>
        <p:spPr bwMode="auto">
          <a:xfrm>
            <a:off x="2962275" y="1074738"/>
            <a:ext cx="321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ALTRE TIPOLOGIA DI BIOMASSA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87375" y="1444625"/>
            <a:ext cx="8280400" cy="6842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LE </a:t>
            </a:r>
            <a:r>
              <a:rPr lang="it-IT" sz="2800" b="1" i="1" dirty="0">
                <a:solidFill>
                  <a:schemeClr val="accent6"/>
                </a:solidFill>
                <a:latin typeface="+mn-lt"/>
                <a:cs typeface="+mn-cs"/>
              </a:rPr>
              <a:t>ALTRE</a:t>
            </a: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 BIOMASSE</a:t>
            </a:r>
            <a:endParaRPr lang="it-IT" sz="40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376488" y="2609850"/>
            <a:ext cx="3992562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+mn-lt"/>
                <a:cs typeface="+mn-cs"/>
              </a:rPr>
              <a:t>I PROCESSI DI UTILIZZO DELLE BIOMASSE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dirty="0">
              <a:latin typeface="+mn-lt"/>
              <a:cs typeface="+mn-cs"/>
            </a:endParaRPr>
          </a:p>
        </p:txBody>
      </p:sp>
      <p:pic>
        <p:nvPicPr>
          <p:cNvPr id="23556" name="Picture 4" descr="http://www.caloritaly.it/wp-content/uploads/2013/07/MAIS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2216150"/>
            <a:ext cx="9763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http://www.dbannunci.it/images/166191_1904q71oKtXDc9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854200"/>
            <a:ext cx="113347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://www.frantoionline.it/images/stories/nocciolino-san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87713"/>
            <a:ext cx="10715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http://www.umbriajournal.com/wp-content/uploads/2014/02/biodigestore_greenasm-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810125"/>
            <a:ext cx="143351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http://www.biocharlazio.it/wp-content/uploads/2015/02/114323693329_concetto-funzionamen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2128838"/>
            <a:ext cx="18859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http://www.comase.it/download/Gassificazione_a_Vortice/10%20test%20con%20polli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4318000"/>
            <a:ext cx="1274762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743700" y="1601788"/>
            <a:ext cx="21050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-     GASSIFICAZIONE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44475" y="1336675"/>
            <a:ext cx="2549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COMBUSTIONE DIRETTA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3568" name="Picture 16" descr="http://thumbs.ebaystatic.com/d/l225/m/mjJluJHYWRYlXnmUFd-Mtl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479675"/>
            <a:ext cx="9826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 descr="http://images.slideplayer.it/2/935271/slides/slide_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81450"/>
            <a:ext cx="245427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32"/>
          <p:cNvSpPr txBox="1"/>
          <p:nvPr/>
        </p:nvSpPr>
        <p:spPr>
          <a:xfrm>
            <a:off x="3433763" y="3359150"/>
            <a:ext cx="16970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BIODIGESTIONE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435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6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Rettangolo 1"/>
          <p:cNvSpPr>
            <a:spLocks noChangeArrowheads="1"/>
          </p:cNvSpPr>
          <p:nvPr/>
        </p:nvSpPr>
        <p:spPr bwMode="auto">
          <a:xfrm>
            <a:off x="2595563" y="1125538"/>
            <a:ext cx="395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IL BOSCO COME RISORSA RINNOVABILE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15938" y="1528763"/>
            <a:ext cx="8280400" cy="6842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050" dirty="0">
              <a:solidFill>
                <a:schemeClr val="accent6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Il ciclo vitale delle piante</a:t>
            </a:r>
            <a:endParaRPr lang="it-IT" sz="40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pic>
        <p:nvPicPr>
          <p:cNvPr id="15365" name="Picture 2" descr="C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3560763"/>
            <a:ext cx="60642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ttangolo 31"/>
          <p:cNvSpPr>
            <a:spLocks noChangeArrowheads="1"/>
          </p:cNvSpPr>
          <p:nvPr/>
        </p:nvSpPr>
        <p:spPr bwMode="auto">
          <a:xfrm>
            <a:off x="309563" y="2212975"/>
            <a:ext cx="8664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/>
              <a:t>I </a:t>
            </a:r>
            <a:r>
              <a:rPr lang="it-IT" altLang="it-IT" sz="1400" b="1"/>
              <a:t>vegetali,</a:t>
            </a:r>
            <a:r>
              <a:rPr lang="it-IT" altLang="it-IT" sz="1400"/>
              <a:t> durante la loro crescita, per effetto dell'energia posseduta dai raggi solari </a:t>
            </a:r>
            <a:r>
              <a:rPr lang="it-IT" altLang="it-IT" sz="1400" b="1"/>
              <a:t>fissano l'anidride carbonica dell'atmosfera trasformandola in glucosio</a:t>
            </a:r>
            <a:r>
              <a:rPr lang="it-IT" altLang="it-IT" sz="1400"/>
              <a:t>. Ogni mole di glucosio che le piante, per tale processo chiamato fotosintetico, accumulano nelle radici, rami e foglie ha un </a:t>
            </a:r>
            <a:r>
              <a:rPr lang="it-IT" altLang="it-IT" sz="1400" b="1"/>
              <a:t>contenuto energetico pari a 2872 kJ</a:t>
            </a:r>
            <a:r>
              <a:rPr lang="it-IT" altLang="it-IT" sz="1400"/>
              <a:t>. </a:t>
            </a:r>
            <a:r>
              <a:rPr lang="it-IT" altLang="it-IT" sz="1400" b="1"/>
              <a:t>Contenuto energetico che viene liberato quando il composto brucia reagendo con l'ossigeno</a:t>
            </a:r>
            <a:r>
              <a:rPr lang="it-IT" altLang="it-IT" sz="1400"/>
              <a:t>. Va ricordato che le biomasse venivano utilizzate per produrre energia fin dagli albori della civiltà umana: l'uomo primitivo bruciava la legna per riscaldarsi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2" descr="H:\green nrg\loghi\Grennnrg consult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1 20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0" y="6165850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Rettangolo 16"/>
          <p:cNvSpPr>
            <a:spLocks noChangeArrowheads="1"/>
          </p:cNvSpPr>
          <p:nvPr/>
        </p:nvSpPr>
        <p:spPr bwMode="auto">
          <a:xfrm>
            <a:off x="2595563" y="1125538"/>
            <a:ext cx="395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b="1">
                <a:solidFill>
                  <a:schemeClr val="accent1"/>
                </a:solidFill>
              </a:rPr>
              <a:t>IL BOSCO COME RISORSA RINNOVABILE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496888" y="1411288"/>
            <a:ext cx="82804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/>
                </a:solidFill>
                <a:latin typeface="+mn-lt"/>
                <a:cs typeface="+mn-cs"/>
              </a:rPr>
              <a:t>Il bosco è …</a:t>
            </a:r>
            <a:endParaRPr lang="it-IT" sz="40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6390" name="Rettangolo 33"/>
          <p:cNvSpPr>
            <a:spLocks noChangeArrowheads="1"/>
          </p:cNvSpPr>
          <p:nvPr/>
        </p:nvSpPr>
        <p:spPr bwMode="auto">
          <a:xfrm>
            <a:off x="55563" y="1935163"/>
            <a:ext cx="91074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it-IT" altLang="it-IT" sz="1200" b="1">
                <a:solidFill>
                  <a:srgbClr val="00B0F0"/>
                </a:solidFill>
              </a:rPr>
              <a:t>Rinnovabile</a:t>
            </a:r>
            <a:r>
              <a:rPr lang="it-IT" altLang="it-IT" sz="1200" b="1"/>
              <a:t>: prodotto dalla fotosintesi, il legno è un concentrato di energia solare che gli alberi continueranno a produrre finché ci sarà il sole.</a:t>
            </a:r>
            <a:br>
              <a:rPr lang="it-IT" altLang="it-IT" sz="1200" b="1"/>
            </a:br>
            <a:r>
              <a:rPr lang="it-IT" altLang="it-IT" sz="1200" b="1"/>
              <a:t/>
            </a:r>
            <a:br>
              <a:rPr lang="it-IT" altLang="it-IT" sz="1200" b="1"/>
            </a:br>
            <a:r>
              <a:rPr lang="it-IT" altLang="it-IT" sz="1200" b="1">
                <a:solidFill>
                  <a:srgbClr val="00B0F0"/>
                </a:solidFill>
              </a:rPr>
              <a:t>Pulito</a:t>
            </a:r>
            <a:r>
              <a:rPr lang="it-IT" altLang="it-IT" sz="1200" b="1"/>
              <a:t>: il legno produce, se correttamente utilizzato, emissioni comparabili a quelle del gas naturale.</a:t>
            </a:r>
            <a:br>
              <a:rPr lang="it-IT" altLang="it-IT" sz="1200" b="1"/>
            </a:br>
            <a:r>
              <a:rPr lang="it-IT" altLang="it-IT" sz="1200" b="1"/>
              <a:t/>
            </a:r>
            <a:br>
              <a:rPr lang="it-IT" altLang="it-IT" sz="1200" b="1"/>
            </a:br>
            <a:r>
              <a:rPr lang="it-IT" altLang="it-IT" sz="1200" b="1">
                <a:solidFill>
                  <a:srgbClr val="00B0F0"/>
                </a:solidFill>
              </a:rPr>
              <a:t>Neutrale</a:t>
            </a:r>
            <a:r>
              <a:rPr lang="it-IT" altLang="it-IT" sz="1200" b="1"/>
              <a:t>: la combustione del legno è neutra rispetto all’emissione di anidride carbonica; pertanto non influenza l’equilibrio naturale.</a:t>
            </a:r>
            <a:br>
              <a:rPr lang="it-IT" altLang="it-IT" sz="1200" b="1"/>
            </a:br>
            <a:r>
              <a:rPr lang="it-IT" altLang="it-IT" sz="1200" b="1"/>
              <a:t/>
            </a:r>
            <a:br>
              <a:rPr lang="it-IT" altLang="it-IT" sz="1200" b="1"/>
            </a:br>
            <a:r>
              <a:rPr lang="it-IT" altLang="it-IT" sz="1200" b="1">
                <a:solidFill>
                  <a:srgbClr val="00B0F0"/>
                </a:solidFill>
              </a:rPr>
              <a:t>Locale</a:t>
            </a:r>
            <a:r>
              <a:rPr lang="it-IT" altLang="it-IT" sz="1200" b="1"/>
              <a:t>: è diffuso in tutto il Paese e sfruttabile dove viene prodotto, con minori problemi di immagazzinamento e trasporto.</a:t>
            </a:r>
            <a:br>
              <a:rPr lang="it-IT" altLang="it-IT" sz="1200" b="1"/>
            </a:br>
            <a:r>
              <a:rPr lang="it-IT" altLang="it-IT" sz="1200" b="1"/>
              <a:t/>
            </a:r>
            <a:br>
              <a:rPr lang="it-IT" altLang="it-IT" sz="1200" b="1"/>
            </a:br>
            <a:r>
              <a:rPr lang="it-IT" altLang="it-IT" sz="1200" b="1">
                <a:solidFill>
                  <a:srgbClr val="00B0F0"/>
                </a:solidFill>
              </a:rPr>
              <a:t>Efficiente</a:t>
            </a:r>
            <a:r>
              <a:rPr lang="it-IT" altLang="it-IT" sz="1200" b="1"/>
              <a:t>: la produzione e trasformazione del legno consuma un terzo dell’energia grigia richiesta dal gasolio.</a:t>
            </a:r>
            <a:br>
              <a:rPr lang="it-IT" altLang="it-IT" sz="1200" b="1"/>
            </a:br>
            <a:r>
              <a:rPr lang="it-IT" altLang="it-IT" sz="1200" b="1"/>
              <a:t/>
            </a:r>
            <a:br>
              <a:rPr lang="it-IT" altLang="it-IT" sz="1200" b="1"/>
            </a:br>
            <a:r>
              <a:rPr lang="it-IT" altLang="it-IT" sz="1200" b="1">
                <a:solidFill>
                  <a:srgbClr val="00B0F0"/>
                </a:solidFill>
              </a:rPr>
              <a:t>Maturo</a:t>
            </a:r>
            <a:r>
              <a:rPr lang="it-IT" altLang="it-IT" sz="1200" b="1"/>
              <a:t>: le tecnologie legate all’utilizzo del legno a fini energetici permettono uno sfruttamento pratico ed economico.</a:t>
            </a:r>
            <a:br>
              <a:rPr lang="it-IT" altLang="it-IT" sz="1200" b="1"/>
            </a:br>
            <a:r>
              <a:rPr lang="it-IT" altLang="it-IT" sz="1200" b="1"/>
              <a:t/>
            </a:r>
            <a:br>
              <a:rPr lang="it-IT" altLang="it-IT" sz="1200" b="1"/>
            </a:br>
            <a:r>
              <a:rPr lang="it-IT" altLang="it-IT" sz="1200" b="1">
                <a:solidFill>
                  <a:srgbClr val="00B0F0"/>
                </a:solidFill>
              </a:rPr>
              <a:t>Economic</a:t>
            </a:r>
            <a:r>
              <a:rPr lang="it-IT" altLang="it-IT" sz="1200" b="1"/>
              <a:t>o: è attualmente la fonte energetica più economica presente in Italia; il suo costo relativo è destinato a diminuire ulteriormente in futuro.</a:t>
            </a:r>
            <a:br>
              <a:rPr lang="it-IT" altLang="it-IT" sz="1200" b="1"/>
            </a:br>
            <a:r>
              <a:rPr lang="it-IT" altLang="it-IT" sz="1200" b="1"/>
              <a:t/>
            </a:r>
            <a:br>
              <a:rPr lang="it-IT" altLang="it-IT" sz="1200" b="1"/>
            </a:br>
            <a:r>
              <a:rPr lang="it-IT" altLang="it-IT" sz="1200" b="1">
                <a:solidFill>
                  <a:srgbClr val="00B0F0"/>
                </a:solidFill>
              </a:rPr>
              <a:t>Incentivato</a:t>
            </a:r>
            <a:r>
              <a:rPr lang="it-IT" altLang="it-IT" sz="1200" b="1"/>
              <a:t>: recupero fiscale del 65% del costo sostenuto, conto termico, certificati bianchi </a:t>
            </a: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2" descr="H:\green nrg\loghi\Grennnrg consult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isultati immagini per bosco pulit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3898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Risultati immagini per bosco pulit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3333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igura a mano libera 2"/>
          <p:cNvSpPr/>
          <p:nvPr/>
        </p:nvSpPr>
        <p:spPr>
          <a:xfrm>
            <a:off x="-144463" y="-738188"/>
            <a:ext cx="8713788" cy="6750051"/>
          </a:xfrm>
          <a:custGeom>
            <a:avLst/>
            <a:gdLst>
              <a:gd name="connsiteX0" fmla="*/ 0 w 8713889"/>
              <a:gd name="connsiteY0" fmla="*/ 6750424 h 6750424"/>
              <a:gd name="connsiteX1" fmla="*/ 121023 w 8713889"/>
              <a:gd name="connsiteY1" fmla="*/ 6696636 h 6750424"/>
              <a:gd name="connsiteX2" fmla="*/ 147918 w 8713889"/>
              <a:gd name="connsiteY2" fmla="*/ 6656294 h 6750424"/>
              <a:gd name="connsiteX3" fmla="*/ 188259 w 8713889"/>
              <a:gd name="connsiteY3" fmla="*/ 6615953 h 6750424"/>
              <a:gd name="connsiteX4" fmla="*/ 268941 w 8713889"/>
              <a:gd name="connsiteY4" fmla="*/ 6521824 h 6750424"/>
              <a:gd name="connsiteX5" fmla="*/ 349623 w 8713889"/>
              <a:gd name="connsiteY5" fmla="*/ 6494930 h 6750424"/>
              <a:gd name="connsiteX6" fmla="*/ 497541 w 8713889"/>
              <a:gd name="connsiteY6" fmla="*/ 6387353 h 6750424"/>
              <a:gd name="connsiteX7" fmla="*/ 618565 w 8713889"/>
              <a:gd name="connsiteY7" fmla="*/ 6320118 h 6750424"/>
              <a:gd name="connsiteX8" fmla="*/ 712694 w 8713889"/>
              <a:gd name="connsiteY8" fmla="*/ 6266330 h 6750424"/>
              <a:gd name="connsiteX9" fmla="*/ 820271 w 8713889"/>
              <a:gd name="connsiteY9" fmla="*/ 6212541 h 6750424"/>
              <a:gd name="connsiteX10" fmla="*/ 874059 w 8713889"/>
              <a:gd name="connsiteY10" fmla="*/ 6185647 h 6750424"/>
              <a:gd name="connsiteX11" fmla="*/ 981635 w 8713889"/>
              <a:gd name="connsiteY11" fmla="*/ 6158753 h 6750424"/>
              <a:gd name="connsiteX12" fmla="*/ 1102659 w 8713889"/>
              <a:gd name="connsiteY12" fmla="*/ 6091518 h 6750424"/>
              <a:gd name="connsiteX13" fmla="*/ 1143000 w 8713889"/>
              <a:gd name="connsiteY13" fmla="*/ 6078071 h 6750424"/>
              <a:gd name="connsiteX14" fmla="*/ 1196788 w 8713889"/>
              <a:gd name="connsiteY14" fmla="*/ 6051177 h 6750424"/>
              <a:gd name="connsiteX15" fmla="*/ 1264023 w 8713889"/>
              <a:gd name="connsiteY15" fmla="*/ 6037730 h 6750424"/>
              <a:gd name="connsiteX16" fmla="*/ 1344706 w 8713889"/>
              <a:gd name="connsiteY16" fmla="*/ 6010836 h 6750424"/>
              <a:gd name="connsiteX17" fmla="*/ 1425388 w 8713889"/>
              <a:gd name="connsiteY17" fmla="*/ 5983941 h 6750424"/>
              <a:gd name="connsiteX18" fmla="*/ 1506071 w 8713889"/>
              <a:gd name="connsiteY18" fmla="*/ 5970494 h 6750424"/>
              <a:gd name="connsiteX19" fmla="*/ 1600200 w 8713889"/>
              <a:gd name="connsiteY19" fmla="*/ 5930153 h 6750424"/>
              <a:gd name="connsiteX20" fmla="*/ 1842247 w 8713889"/>
              <a:gd name="connsiteY20" fmla="*/ 5889812 h 6750424"/>
              <a:gd name="connsiteX21" fmla="*/ 2097741 w 8713889"/>
              <a:gd name="connsiteY21" fmla="*/ 5849471 h 6750424"/>
              <a:gd name="connsiteX22" fmla="*/ 2218765 w 8713889"/>
              <a:gd name="connsiteY22" fmla="*/ 5836024 h 6750424"/>
              <a:gd name="connsiteX23" fmla="*/ 2380129 w 8713889"/>
              <a:gd name="connsiteY23" fmla="*/ 5822577 h 6750424"/>
              <a:gd name="connsiteX24" fmla="*/ 2541494 w 8713889"/>
              <a:gd name="connsiteY24" fmla="*/ 5795683 h 6750424"/>
              <a:gd name="connsiteX25" fmla="*/ 2649071 w 8713889"/>
              <a:gd name="connsiteY25" fmla="*/ 5782236 h 6750424"/>
              <a:gd name="connsiteX26" fmla="*/ 2729753 w 8713889"/>
              <a:gd name="connsiteY26" fmla="*/ 5768788 h 6750424"/>
              <a:gd name="connsiteX27" fmla="*/ 3012141 w 8713889"/>
              <a:gd name="connsiteY27" fmla="*/ 5741894 h 6750424"/>
              <a:gd name="connsiteX28" fmla="*/ 3092823 w 8713889"/>
              <a:gd name="connsiteY28" fmla="*/ 5728447 h 6750424"/>
              <a:gd name="connsiteX29" fmla="*/ 3200400 w 8713889"/>
              <a:gd name="connsiteY29" fmla="*/ 5715000 h 6750424"/>
              <a:gd name="connsiteX30" fmla="*/ 3281082 w 8713889"/>
              <a:gd name="connsiteY30" fmla="*/ 5701553 h 6750424"/>
              <a:gd name="connsiteX31" fmla="*/ 3402106 w 8713889"/>
              <a:gd name="connsiteY31" fmla="*/ 5674659 h 6750424"/>
              <a:gd name="connsiteX32" fmla="*/ 3550023 w 8713889"/>
              <a:gd name="connsiteY32" fmla="*/ 5661212 h 6750424"/>
              <a:gd name="connsiteX33" fmla="*/ 3697941 w 8713889"/>
              <a:gd name="connsiteY33" fmla="*/ 5620871 h 6750424"/>
              <a:gd name="connsiteX34" fmla="*/ 3765176 w 8713889"/>
              <a:gd name="connsiteY34" fmla="*/ 5593977 h 6750424"/>
              <a:gd name="connsiteX35" fmla="*/ 3805518 w 8713889"/>
              <a:gd name="connsiteY35" fmla="*/ 5567083 h 6750424"/>
              <a:gd name="connsiteX36" fmla="*/ 3886200 w 8713889"/>
              <a:gd name="connsiteY36" fmla="*/ 5553636 h 6750424"/>
              <a:gd name="connsiteX37" fmla="*/ 3966882 w 8713889"/>
              <a:gd name="connsiteY37" fmla="*/ 5526741 h 6750424"/>
              <a:gd name="connsiteX38" fmla="*/ 4007223 w 8713889"/>
              <a:gd name="connsiteY38" fmla="*/ 5513294 h 6750424"/>
              <a:gd name="connsiteX39" fmla="*/ 4114800 w 8713889"/>
              <a:gd name="connsiteY39" fmla="*/ 5486400 h 6750424"/>
              <a:gd name="connsiteX40" fmla="*/ 4155141 w 8713889"/>
              <a:gd name="connsiteY40" fmla="*/ 5446059 h 6750424"/>
              <a:gd name="connsiteX41" fmla="*/ 4195482 w 8713889"/>
              <a:gd name="connsiteY41" fmla="*/ 5432612 h 6750424"/>
              <a:gd name="connsiteX42" fmla="*/ 4235823 w 8713889"/>
              <a:gd name="connsiteY42" fmla="*/ 5405718 h 6750424"/>
              <a:gd name="connsiteX43" fmla="*/ 4303059 w 8713889"/>
              <a:gd name="connsiteY43" fmla="*/ 5365377 h 6750424"/>
              <a:gd name="connsiteX44" fmla="*/ 4356847 w 8713889"/>
              <a:gd name="connsiteY44" fmla="*/ 5325036 h 6750424"/>
              <a:gd name="connsiteX45" fmla="*/ 4450976 w 8713889"/>
              <a:gd name="connsiteY45" fmla="*/ 5257800 h 6750424"/>
              <a:gd name="connsiteX46" fmla="*/ 4491318 w 8713889"/>
              <a:gd name="connsiteY46" fmla="*/ 5204012 h 6750424"/>
              <a:gd name="connsiteX47" fmla="*/ 4558553 w 8713889"/>
              <a:gd name="connsiteY47" fmla="*/ 5123330 h 6750424"/>
              <a:gd name="connsiteX48" fmla="*/ 4585447 w 8713889"/>
              <a:gd name="connsiteY48" fmla="*/ 5069541 h 6750424"/>
              <a:gd name="connsiteX49" fmla="*/ 4666129 w 8713889"/>
              <a:gd name="connsiteY49" fmla="*/ 4988859 h 6750424"/>
              <a:gd name="connsiteX50" fmla="*/ 4719918 w 8713889"/>
              <a:gd name="connsiteY50" fmla="*/ 4908177 h 6750424"/>
              <a:gd name="connsiteX51" fmla="*/ 4746812 w 8713889"/>
              <a:gd name="connsiteY51" fmla="*/ 4854388 h 6750424"/>
              <a:gd name="connsiteX52" fmla="*/ 4800600 w 8713889"/>
              <a:gd name="connsiteY52" fmla="*/ 4800600 h 6750424"/>
              <a:gd name="connsiteX53" fmla="*/ 4827494 w 8713889"/>
              <a:gd name="connsiteY53" fmla="*/ 4746812 h 6750424"/>
              <a:gd name="connsiteX54" fmla="*/ 4867835 w 8713889"/>
              <a:gd name="connsiteY54" fmla="*/ 4693024 h 6750424"/>
              <a:gd name="connsiteX55" fmla="*/ 4894729 w 8713889"/>
              <a:gd name="connsiteY55" fmla="*/ 4652683 h 6750424"/>
              <a:gd name="connsiteX56" fmla="*/ 4935071 w 8713889"/>
              <a:gd name="connsiteY56" fmla="*/ 4612341 h 6750424"/>
              <a:gd name="connsiteX57" fmla="*/ 4961965 w 8713889"/>
              <a:gd name="connsiteY57" fmla="*/ 4558553 h 6750424"/>
              <a:gd name="connsiteX58" fmla="*/ 5002306 w 8713889"/>
              <a:gd name="connsiteY58" fmla="*/ 4504765 h 6750424"/>
              <a:gd name="connsiteX59" fmla="*/ 5069541 w 8713889"/>
              <a:gd name="connsiteY59" fmla="*/ 4410636 h 6750424"/>
              <a:gd name="connsiteX60" fmla="*/ 5082988 w 8713889"/>
              <a:gd name="connsiteY60" fmla="*/ 4370294 h 6750424"/>
              <a:gd name="connsiteX61" fmla="*/ 5136776 w 8713889"/>
              <a:gd name="connsiteY61" fmla="*/ 4276165 h 6750424"/>
              <a:gd name="connsiteX62" fmla="*/ 5150223 w 8713889"/>
              <a:gd name="connsiteY62" fmla="*/ 4235824 h 6750424"/>
              <a:gd name="connsiteX63" fmla="*/ 5177118 w 8713889"/>
              <a:gd name="connsiteY63" fmla="*/ 4208930 h 6750424"/>
              <a:gd name="connsiteX64" fmla="*/ 5217459 w 8713889"/>
              <a:gd name="connsiteY64" fmla="*/ 4141694 h 6750424"/>
              <a:gd name="connsiteX65" fmla="*/ 5244353 w 8713889"/>
              <a:gd name="connsiteY65" fmla="*/ 4087906 h 6750424"/>
              <a:gd name="connsiteX66" fmla="*/ 5271247 w 8713889"/>
              <a:gd name="connsiteY66" fmla="*/ 4047565 h 6750424"/>
              <a:gd name="connsiteX67" fmla="*/ 5284694 w 8713889"/>
              <a:gd name="connsiteY67" fmla="*/ 4007224 h 6750424"/>
              <a:gd name="connsiteX68" fmla="*/ 5325035 w 8713889"/>
              <a:gd name="connsiteY68" fmla="*/ 3953436 h 6750424"/>
              <a:gd name="connsiteX69" fmla="*/ 5351929 w 8713889"/>
              <a:gd name="connsiteY69" fmla="*/ 3872753 h 6750424"/>
              <a:gd name="connsiteX70" fmla="*/ 5378823 w 8713889"/>
              <a:gd name="connsiteY70" fmla="*/ 3832412 h 6750424"/>
              <a:gd name="connsiteX71" fmla="*/ 5419165 w 8713889"/>
              <a:gd name="connsiteY71" fmla="*/ 3751730 h 6750424"/>
              <a:gd name="connsiteX72" fmla="*/ 5459506 w 8713889"/>
              <a:gd name="connsiteY72" fmla="*/ 3724836 h 6750424"/>
              <a:gd name="connsiteX73" fmla="*/ 5513294 w 8713889"/>
              <a:gd name="connsiteY73" fmla="*/ 3644153 h 6750424"/>
              <a:gd name="connsiteX74" fmla="*/ 5593976 w 8713889"/>
              <a:gd name="connsiteY74" fmla="*/ 3576918 h 6750424"/>
              <a:gd name="connsiteX75" fmla="*/ 5634318 w 8713889"/>
              <a:gd name="connsiteY75" fmla="*/ 3536577 h 6750424"/>
              <a:gd name="connsiteX76" fmla="*/ 5674659 w 8713889"/>
              <a:gd name="connsiteY76" fmla="*/ 3509683 h 6750424"/>
              <a:gd name="connsiteX77" fmla="*/ 5795682 w 8713889"/>
              <a:gd name="connsiteY77" fmla="*/ 3415553 h 6750424"/>
              <a:gd name="connsiteX78" fmla="*/ 5916706 w 8713889"/>
              <a:gd name="connsiteY78" fmla="*/ 3307977 h 6750424"/>
              <a:gd name="connsiteX79" fmla="*/ 5957047 w 8713889"/>
              <a:gd name="connsiteY79" fmla="*/ 3267636 h 6750424"/>
              <a:gd name="connsiteX80" fmla="*/ 6037729 w 8713889"/>
              <a:gd name="connsiteY80" fmla="*/ 3227294 h 6750424"/>
              <a:gd name="connsiteX81" fmla="*/ 6078071 w 8713889"/>
              <a:gd name="connsiteY81" fmla="*/ 3186953 h 6750424"/>
              <a:gd name="connsiteX82" fmla="*/ 6185647 w 8713889"/>
              <a:gd name="connsiteY82" fmla="*/ 3133165 h 6750424"/>
              <a:gd name="connsiteX83" fmla="*/ 6279776 w 8713889"/>
              <a:gd name="connsiteY83" fmla="*/ 3052483 h 6750424"/>
              <a:gd name="connsiteX84" fmla="*/ 6320118 w 8713889"/>
              <a:gd name="connsiteY84" fmla="*/ 3025588 h 6750424"/>
              <a:gd name="connsiteX85" fmla="*/ 6373906 w 8713889"/>
              <a:gd name="connsiteY85" fmla="*/ 3012141 h 6750424"/>
              <a:gd name="connsiteX86" fmla="*/ 6454588 w 8713889"/>
              <a:gd name="connsiteY86" fmla="*/ 2958353 h 6750424"/>
              <a:gd name="connsiteX87" fmla="*/ 6535271 w 8713889"/>
              <a:gd name="connsiteY87" fmla="*/ 2904565 h 6750424"/>
              <a:gd name="connsiteX88" fmla="*/ 6589059 w 8713889"/>
              <a:gd name="connsiteY88" fmla="*/ 2877671 h 6750424"/>
              <a:gd name="connsiteX89" fmla="*/ 6656294 w 8713889"/>
              <a:gd name="connsiteY89" fmla="*/ 2837330 h 6750424"/>
              <a:gd name="connsiteX90" fmla="*/ 6710082 w 8713889"/>
              <a:gd name="connsiteY90" fmla="*/ 2823883 h 6750424"/>
              <a:gd name="connsiteX91" fmla="*/ 6750423 w 8713889"/>
              <a:gd name="connsiteY91" fmla="*/ 2810436 h 6750424"/>
              <a:gd name="connsiteX92" fmla="*/ 6777318 w 8713889"/>
              <a:gd name="connsiteY92" fmla="*/ 2783541 h 6750424"/>
              <a:gd name="connsiteX93" fmla="*/ 6884894 w 8713889"/>
              <a:gd name="connsiteY93" fmla="*/ 2756647 h 6750424"/>
              <a:gd name="connsiteX94" fmla="*/ 6925235 w 8713889"/>
              <a:gd name="connsiteY94" fmla="*/ 2729753 h 6750424"/>
              <a:gd name="connsiteX95" fmla="*/ 6992471 w 8713889"/>
              <a:gd name="connsiteY95" fmla="*/ 2702859 h 6750424"/>
              <a:gd name="connsiteX96" fmla="*/ 7046259 w 8713889"/>
              <a:gd name="connsiteY96" fmla="*/ 2675965 h 6750424"/>
              <a:gd name="connsiteX97" fmla="*/ 7100047 w 8713889"/>
              <a:gd name="connsiteY97" fmla="*/ 2662518 h 6750424"/>
              <a:gd name="connsiteX98" fmla="*/ 7247965 w 8713889"/>
              <a:gd name="connsiteY98" fmla="*/ 2581836 h 6750424"/>
              <a:gd name="connsiteX99" fmla="*/ 7301753 w 8713889"/>
              <a:gd name="connsiteY99" fmla="*/ 2554941 h 6750424"/>
              <a:gd name="connsiteX100" fmla="*/ 7382435 w 8713889"/>
              <a:gd name="connsiteY100" fmla="*/ 2514600 h 6750424"/>
              <a:gd name="connsiteX101" fmla="*/ 7422776 w 8713889"/>
              <a:gd name="connsiteY101" fmla="*/ 2474259 h 6750424"/>
              <a:gd name="connsiteX102" fmla="*/ 7503459 w 8713889"/>
              <a:gd name="connsiteY102" fmla="*/ 2447365 h 6750424"/>
              <a:gd name="connsiteX103" fmla="*/ 7570694 w 8713889"/>
              <a:gd name="connsiteY103" fmla="*/ 2380130 h 6750424"/>
              <a:gd name="connsiteX104" fmla="*/ 7611035 w 8713889"/>
              <a:gd name="connsiteY104" fmla="*/ 2353236 h 6750424"/>
              <a:gd name="connsiteX105" fmla="*/ 7664823 w 8713889"/>
              <a:gd name="connsiteY105" fmla="*/ 2312894 h 6750424"/>
              <a:gd name="connsiteX106" fmla="*/ 7691718 w 8713889"/>
              <a:gd name="connsiteY106" fmla="*/ 2286000 h 6750424"/>
              <a:gd name="connsiteX107" fmla="*/ 7785847 w 8713889"/>
              <a:gd name="connsiteY107" fmla="*/ 2232212 h 6750424"/>
              <a:gd name="connsiteX108" fmla="*/ 7812741 w 8713889"/>
              <a:gd name="connsiteY108" fmla="*/ 2191871 h 6750424"/>
              <a:gd name="connsiteX109" fmla="*/ 7866529 w 8713889"/>
              <a:gd name="connsiteY109" fmla="*/ 2164977 h 6750424"/>
              <a:gd name="connsiteX110" fmla="*/ 7920318 w 8713889"/>
              <a:gd name="connsiteY110" fmla="*/ 2124636 h 6750424"/>
              <a:gd name="connsiteX111" fmla="*/ 7987553 w 8713889"/>
              <a:gd name="connsiteY111" fmla="*/ 2057400 h 6750424"/>
              <a:gd name="connsiteX112" fmla="*/ 8027894 w 8713889"/>
              <a:gd name="connsiteY112" fmla="*/ 2017059 h 6750424"/>
              <a:gd name="connsiteX113" fmla="*/ 8095129 w 8713889"/>
              <a:gd name="connsiteY113" fmla="*/ 1963271 h 6750424"/>
              <a:gd name="connsiteX114" fmla="*/ 8122023 w 8713889"/>
              <a:gd name="connsiteY114" fmla="*/ 1909483 h 6750424"/>
              <a:gd name="connsiteX115" fmla="*/ 8162365 w 8713889"/>
              <a:gd name="connsiteY115" fmla="*/ 1882588 h 6750424"/>
              <a:gd name="connsiteX116" fmla="*/ 8216153 w 8713889"/>
              <a:gd name="connsiteY116" fmla="*/ 1775012 h 6750424"/>
              <a:gd name="connsiteX117" fmla="*/ 8243047 w 8713889"/>
              <a:gd name="connsiteY117" fmla="*/ 1721224 h 6750424"/>
              <a:gd name="connsiteX118" fmla="*/ 8283388 w 8713889"/>
              <a:gd name="connsiteY118" fmla="*/ 1694330 h 6750424"/>
              <a:gd name="connsiteX119" fmla="*/ 8337176 w 8713889"/>
              <a:gd name="connsiteY119" fmla="*/ 1586753 h 6750424"/>
              <a:gd name="connsiteX120" fmla="*/ 8377518 w 8713889"/>
              <a:gd name="connsiteY120" fmla="*/ 1506071 h 6750424"/>
              <a:gd name="connsiteX121" fmla="*/ 8417859 w 8713889"/>
              <a:gd name="connsiteY121" fmla="*/ 1452283 h 6750424"/>
              <a:gd name="connsiteX122" fmla="*/ 8431306 w 8713889"/>
              <a:gd name="connsiteY122" fmla="*/ 1411941 h 6750424"/>
              <a:gd name="connsiteX123" fmla="*/ 8458200 w 8713889"/>
              <a:gd name="connsiteY123" fmla="*/ 1358153 h 6750424"/>
              <a:gd name="connsiteX124" fmla="*/ 8498541 w 8713889"/>
              <a:gd name="connsiteY124" fmla="*/ 1169894 h 6750424"/>
              <a:gd name="connsiteX125" fmla="*/ 8511988 w 8713889"/>
              <a:gd name="connsiteY125" fmla="*/ 1116106 h 6750424"/>
              <a:gd name="connsiteX126" fmla="*/ 8525435 w 8713889"/>
              <a:gd name="connsiteY126" fmla="*/ 1035424 h 6750424"/>
              <a:gd name="connsiteX127" fmla="*/ 8552329 w 8713889"/>
              <a:gd name="connsiteY127" fmla="*/ 941294 h 6750424"/>
              <a:gd name="connsiteX128" fmla="*/ 8579223 w 8713889"/>
              <a:gd name="connsiteY128" fmla="*/ 820271 h 6750424"/>
              <a:gd name="connsiteX129" fmla="*/ 8592671 w 8713889"/>
              <a:gd name="connsiteY129" fmla="*/ 685800 h 6750424"/>
              <a:gd name="connsiteX130" fmla="*/ 8633012 w 8713889"/>
              <a:gd name="connsiteY130" fmla="*/ 430306 h 6750424"/>
              <a:gd name="connsiteX131" fmla="*/ 8646459 w 8713889"/>
              <a:gd name="connsiteY131" fmla="*/ 363071 h 6750424"/>
              <a:gd name="connsiteX132" fmla="*/ 8673353 w 8713889"/>
              <a:gd name="connsiteY132" fmla="*/ 282388 h 6750424"/>
              <a:gd name="connsiteX133" fmla="*/ 8686800 w 8713889"/>
              <a:gd name="connsiteY133" fmla="*/ 121024 h 6750424"/>
              <a:gd name="connsiteX134" fmla="*/ 8713694 w 8713889"/>
              <a:gd name="connsiteY134" fmla="*/ 0 h 675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8713889" h="6750424">
                <a:moveTo>
                  <a:pt x="0" y="6750424"/>
                </a:moveTo>
                <a:cubicBezTo>
                  <a:pt x="39945" y="6737109"/>
                  <a:pt x="89059" y="6728600"/>
                  <a:pt x="121023" y="6696636"/>
                </a:cubicBezTo>
                <a:cubicBezTo>
                  <a:pt x="132451" y="6685208"/>
                  <a:pt x="137571" y="6668710"/>
                  <a:pt x="147918" y="6656294"/>
                </a:cubicBezTo>
                <a:cubicBezTo>
                  <a:pt x="160092" y="6641685"/>
                  <a:pt x="175537" y="6630088"/>
                  <a:pt x="188259" y="6615953"/>
                </a:cubicBezTo>
                <a:cubicBezTo>
                  <a:pt x="215904" y="6585236"/>
                  <a:pt x="235881" y="6546619"/>
                  <a:pt x="268941" y="6521824"/>
                </a:cubicBezTo>
                <a:cubicBezTo>
                  <a:pt x="291620" y="6504815"/>
                  <a:pt x="322729" y="6503895"/>
                  <a:pt x="349623" y="6494930"/>
                </a:cubicBezTo>
                <a:cubicBezTo>
                  <a:pt x="519469" y="6359052"/>
                  <a:pt x="305846" y="6526768"/>
                  <a:pt x="497541" y="6387353"/>
                </a:cubicBezTo>
                <a:cubicBezTo>
                  <a:pt x="591652" y="6318909"/>
                  <a:pt x="528919" y="6342529"/>
                  <a:pt x="618565" y="6320118"/>
                </a:cubicBezTo>
                <a:cubicBezTo>
                  <a:pt x="723654" y="6241301"/>
                  <a:pt x="625817" y="6305820"/>
                  <a:pt x="712694" y="6266330"/>
                </a:cubicBezTo>
                <a:cubicBezTo>
                  <a:pt x="749192" y="6249740"/>
                  <a:pt x="784412" y="6230471"/>
                  <a:pt x="820271" y="6212541"/>
                </a:cubicBezTo>
                <a:cubicBezTo>
                  <a:pt x="838200" y="6203576"/>
                  <a:pt x="855042" y="6191986"/>
                  <a:pt x="874059" y="6185647"/>
                </a:cubicBezTo>
                <a:cubicBezTo>
                  <a:pt x="936083" y="6164972"/>
                  <a:pt x="900501" y="6174980"/>
                  <a:pt x="981635" y="6158753"/>
                </a:cubicBezTo>
                <a:cubicBezTo>
                  <a:pt x="1024136" y="6133253"/>
                  <a:pt x="1057648" y="6110809"/>
                  <a:pt x="1102659" y="6091518"/>
                </a:cubicBezTo>
                <a:cubicBezTo>
                  <a:pt x="1115687" y="6085934"/>
                  <a:pt x="1129972" y="6083655"/>
                  <a:pt x="1143000" y="6078071"/>
                </a:cubicBezTo>
                <a:cubicBezTo>
                  <a:pt x="1161425" y="6070175"/>
                  <a:pt x="1177771" y="6057516"/>
                  <a:pt x="1196788" y="6051177"/>
                </a:cubicBezTo>
                <a:cubicBezTo>
                  <a:pt x="1218471" y="6043949"/>
                  <a:pt x="1241973" y="6043744"/>
                  <a:pt x="1264023" y="6037730"/>
                </a:cubicBezTo>
                <a:cubicBezTo>
                  <a:pt x="1291373" y="6030271"/>
                  <a:pt x="1317812" y="6019801"/>
                  <a:pt x="1344706" y="6010836"/>
                </a:cubicBezTo>
                <a:cubicBezTo>
                  <a:pt x="1371600" y="6001871"/>
                  <a:pt x="1397425" y="5988601"/>
                  <a:pt x="1425388" y="5983941"/>
                </a:cubicBezTo>
                <a:lnTo>
                  <a:pt x="1506071" y="5970494"/>
                </a:lnTo>
                <a:cubicBezTo>
                  <a:pt x="1540558" y="5953251"/>
                  <a:pt x="1563455" y="5938633"/>
                  <a:pt x="1600200" y="5930153"/>
                </a:cubicBezTo>
                <a:cubicBezTo>
                  <a:pt x="1765256" y="5892063"/>
                  <a:pt x="1693148" y="5912177"/>
                  <a:pt x="1842247" y="5889812"/>
                </a:cubicBezTo>
                <a:cubicBezTo>
                  <a:pt x="1981270" y="5868959"/>
                  <a:pt x="1980787" y="5864090"/>
                  <a:pt x="2097741" y="5849471"/>
                </a:cubicBezTo>
                <a:cubicBezTo>
                  <a:pt x="2138017" y="5844437"/>
                  <a:pt x="2178358" y="5839872"/>
                  <a:pt x="2218765" y="5836024"/>
                </a:cubicBezTo>
                <a:cubicBezTo>
                  <a:pt x="2272496" y="5830907"/>
                  <a:pt x="2326571" y="5829272"/>
                  <a:pt x="2380129" y="5822577"/>
                </a:cubicBezTo>
                <a:cubicBezTo>
                  <a:pt x="2434238" y="5815813"/>
                  <a:pt x="2487385" y="5802447"/>
                  <a:pt x="2541494" y="5795683"/>
                </a:cubicBezTo>
                <a:lnTo>
                  <a:pt x="2649071" y="5782236"/>
                </a:lnTo>
                <a:cubicBezTo>
                  <a:pt x="2676062" y="5778380"/>
                  <a:pt x="2702655" y="5771799"/>
                  <a:pt x="2729753" y="5768788"/>
                </a:cubicBezTo>
                <a:cubicBezTo>
                  <a:pt x="2823730" y="5758346"/>
                  <a:pt x="2918164" y="5752336"/>
                  <a:pt x="3012141" y="5741894"/>
                </a:cubicBezTo>
                <a:cubicBezTo>
                  <a:pt x="3039239" y="5738883"/>
                  <a:pt x="3065832" y="5732303"/>
                  <a:pt x="3092823" y="5728447"/>
                </a:cubicBezTo>
                <a:cubicBezTo>
                  <a:pt x="3128598" y="5723336"/>
                  <a:pt x="3164625" y="5720111"/>
                  <a:pt x="3200400" y="5715000"/>
                </a:cubicBezTo>
                <a:cubicBezTo>
                  <a:pt x="3227391" y="5711144"/>
                  <a:pt x="3254346" y="5706900"/>
                  <a:pt x="3281082" y="5701553"/>
                </a:cubicBezTo>
                <a:cubicBezTo>
                  <a:pt x="3321605" y="5693448"/>
                  <a:pt x="3361238" y="5680789"/>
                  <a:pt x="3402106" y="5674659"/>
                </a:cubicBezTo>
                <a:cubicBezTo>
                  <a:pt x="3451067" y="5667315"/>
                  <a:pt x="3500717" y="5665694"/>
                  <a:pt x="3550023" y="5661212"/>
                </a:cubicBezTo>
                <a:cubicBezTo>
                  <a:pt x="3605806" y="5647266"/>
                  <a:pt x="3647669" y="5639723"/>
                  <a:pt x="3697941" y="5620871"/>
                </a:cubicBezTo>
                <a:cubicBezTo>
                  <a:pt x="3720542" y="5612396"/>
                  <a:pt x="3743586" y="5604772"/>
                  <a:pt x="3765176" y="5593977"/>
                </a:cubicBezTo>
                <a:cubicBezTo>
                  <a:pt x="3779631" y="5586749"/>
                  <a:pt x="3790186" y="5572194"/>
                  <a:pt x="3805518" y="5567083"/>
                </a:cubicBezTo>
                <a:cubicBezTo>
                  <a:pt x="3831384" y="5558461"/>
                  <a:pt x="3859306" y="5558118"/>
                  <a:pt x="3886200" y="5553636"/>
                </a:cubicBezTo>
                <a:lnTo>
                  <a:pt x="3966882" y="5526741"/>
                </a:lnTo>
                <a:cubicBezTo>
                  <a:pt x="3980329" y="5522259"/>
                  <a:pt x="3993472" y="5516732"/>
                  <a:pt x="4007223" y="5513294"/>
                </a:cubicBezTo>
                <a:lnTo>
                  <a:pt x="4114800" y="5486400"/>
                </a:lnTo>
                <a:cubicBezTo>
                  <a:pt x="4128247" y="5472953"/>
                  <a:pt x="4139318" y="5456608"/>
                  <a:pt x="4155141" y="5446059"/>
                </a:cubicBezTo>
                <a:cubicBezTo>
                  <a:pt x="4166935" y="5438196"/>
                  <a:pt x="4182804" y="5438951"/>
                  <a:pt x="4195482" y="5432612"/>
                </a:cubicBezTo>
                <a:cubicBezTo>
                  <a:pt x="4209937" y="5425384"/>
                  <a:pt x="4222118" y="5414283"/>
                  <a:pt x="4235823" y="5405718"/>
                </a:cubicBezTo>
                <a:cubicBezTo>
                  <a:pt x="4257987" y="5391866"/>
                  <a:pt x="4281312" y="5379875"/>
                  <a:pt x="4303059" y="5365377"/>
                </a:cubicBezTo>
                <a:cubicBezTo>
                  <a:pt x="4321707" y="5352945"/>
                  <a:pt x="4338610" y="5338063"/>
                  <a:pt x="4356847" y="5325036"/>
                </a:cubicBezTo>
                <a:cubicBezTo>
                  <a:pt x="4383566" y="5305951"/>
                  <a:pt x="4429008" y="5279768"/>
                  <a:pt x="4450976" y="5257800"/>
                </a:cubicBezTo>
                <a:cubicBezTo>
                  <a:pt x="4466824" y="5241953"/>
                  <a:pt x="4476732" y="5221028"/>
                  <a:pt x="4491318" y="5204012"/>
                </a:cubicBezTo>
                <a:cubicBezTo>
                  <a:pt x="4538993" y="5148392"/>
                  <a:pt x="4524589" y="5182767"/>
                  <a:pt x="4558553" y="5123330"/>
                </a:cubicBezTo>
                <a:cubicBezTo>
                  <a:pt x="4568498" y="5105925"/>
                  <a:pt x="4572924" y="5085194"/>
                  <a:pt x="4585447" y="5069541"/>
                </a:cubicBezTo>
                <a:cubicBezTo>
                  <a:pt x="4609206" y="5039841"/>
                  <a:pt x="4666129" y="4988859"/>
                  <a:pt x="4666129" y="4988859"/>
                </a:cubicBezTo>
                <a:cubicBezTo>
                  <a:pt x="4694975" y="4902321"/>
                  <a:pt x="4656961" y="4996316"/>
                  <a:pt x="4719918" y="4908177"/>
                </a:cubicBezTo>
                <a:cubicBezTo>
                  <a:pt x="4731569" y="4891865"/>
                  <a:pt x="4734785" y="4870425"/>
                  <a:pt x="4746812" y="4854388"/>
                </a:cubicBezTo>
                <a:cubicBezTo>
                  <a:pt x="4762025" y="4834103"/>
                  <a:pt x="4785386" y="4820885"/>
                  <a:pt x="4800600" y="4800600"/>
                </a:cubicBezTo>
                <a:cubicBezTo>
                  <a:pt x="4812627" y="4784564"/>
                  <a:pt x="4816870" y="4763811"/>
                  <a:pt x="4827494" y="4746812"/>
                </a:cubicBezTo>
                <a:cubicBezTo>
                  <a:pt x="4839372" y="4727807"/>
                  <a:pt x="4854808" y="4711261"/>
                  <a:pt x="4867835" y="4693024"/>
                </a:cubicBezTo>
                <a:cubicBezTo>
                  <a:pt x="4877229" y="4679873"/>
                  <a:pt x="4884383" y="4665098"/>
                  <a:pt x="4894729" y="4652683"/>
                </a:cubicBezTo>
                <a:cubicBezTo>
                  <a:pt x="4906904" y="4638073"/>
                  <a:pt x="4924017" y="4627816"/>
                  <a:pt x="4935071" y="4612341"/>
                </a:cubicBezTo>
                <a:cubicBezTo>
                  <a:pt x="4946722" y="4596029"/>
                  <a:pt x="4951341" y="4575552"/>
                  <a:pt x="4961965" y="4558553"/>
                </a:cubicBezTo>
                <a:cubicBezTo>
                  <a:pt x="4973843" y="4539548"/>
                  <a:pt x="4989279" y="4523002"/>
                  <a:pt x="5002306" y="4504765"/>
                </a:cubicBezTo>
                <a:cubicBezTo>
                  <a:pt x="5100620" y="4367125"/>
                  <a:pt x="4937701" y="4586423"/>
                  <a:pt x="5069541" y="4410636"/>
                </a:cubicBezTo>
                <a:cubicBezTo>
                  <a:pt x="5074023" y="4397189"/>
                  <a:pt x="5076649" y="4382972"/>
                  <a:pt x="5082988" y="4370294"/>
                </a:cubicBezTo>
                <a:cubicBezTo>
                  <a:pt x="5150517" y="4235235"/>
                  <a:pt x="5066045" y="4441203"/>
                  <a:pt x="5136776" y="4276165"/>
                </a:cubicBezTo>
                <a:cubicBezTo>
                  <a:pt x="5142360" y="4263137"/>
                  <a:pt x="5142930" y="4247978"/>
                  <a:pt x="5150223" y="4235824"/>
                </a:cubicBezTo>
                <a:cubicBezTo>
                  <a:pt x="5156746" y="4224953"/>
                  <a:pt x="5169749" y="4219247"/>
                  <a:pt x="5177118" y="4208930"/>
                </a:cubicBezTo>
                <a:cubicBezTo>
                  <a:pt x="5192310" y="4187662"/>
                  <a:pt x="5204766" y="4164542"/>
                  <a:pt x="5217459" y="4141694"/>
                </a:cubicBezTo>
                <a:cubicBezTo>
                  <a:pt x="5227194" y="4124171"/>
                  <a:pt x="5234408" y="4105310"/>
                  <a:pt x="5244353" y="4087906"/>
                </a:cubicBezTo>
                <a:cubicBezTo>
                  <a:pt x="5252371" y="4073874"/>
                  <a:pt x="5264019" y="4062020"/>
                  <a:pt x="5271247" y="4047565"/>
                </a:cubicBezTo>
                <a:cubicBezTo>
                  <a:pt x="5277586" y="4034887"/>
                  <a:pt x="5277662" y="4019531"/>
                  <a:pt x="5284694" y="4007224"/>
                </a:cubicBezTo>
                <a:cubicBezTo>
                  <a:pt x="5295813" y="3987765"/>
                  <a:pt x="5311588" y="3971365"/>
                  <a:pt x="5325035" y="3953436"/>
                </a:cubicBezTo>
                <a:cubicBezTo>
                  <a:pt x="5334000" y="3926542"/>
                  <a:pt x="5336204" y="3896341"/>
                  <a:pt x="5351929" y="3872753"/>
                </a:cubicBezTo>
                <a:cubicBezTo>
                  <a:pt x="5360894" y="3859306"/>
                  <a:pt x="5371595" y="3846867"/>
                  <a:pt x="5378823" y="3832412"/>
                </a:cubicBezTo>
                <a:cubicBezTo>
                  <a:pt x="5400696" y="3788667"/>
                  <a:pt x="5380630" y="3790265"/>
                  <a:pt x="5419165" y="3751730"/>
                </a:cubicBezTo>
                <a:cubicBezTo>
                  <a:pt x="5430593" y="3740302"/>
                  <a:pt x="5446059" y="3733801"/>
                  <a:pt x="5459506" y="3724836"/>
                </a:cubicBezTo>
                <a:cubicBezTo>
                  <a:pt x="5477435" y="3697942"/>
                  <a:pt x="5490438" y="3667009"/>
                  <a:pt x="5513294" y="3644153"/>
                </a:cubicBezTo>
                <a:cubicBezTo>
                  <a:pt x="5631143" y="3526304"/>
                  <a:pt x="5481655" y="3670518"/>
                  <a:pt x="5593976" y="3576918"/>
                </a:cubicBezTo>
                <a:cubicBezTo>
                  <a:pt x="5608585" y="3564744"/>
                  <a:pt x="5619709" y="3548751"/>
                  <a:pt x="5634318" y="3536577"/>
                </a:cubicBezTo>
                <a:cubicBezTo>
                  <a:pt x="5646734" y="3526231"/>
                  <a:pt x="5662580" y="3520420"/>
                  <a:pt x="5674659" y="3509683"/>
                </a:cubicBezTo>
                <a:cubicBezTo>
                  <a:pt x="5783505" y="3412930"/>
                  <a:pt x="5712498" y="3443281"/>
                  <a:pt x="5795682" y="3415553"/>
                </a:cubicBezTo>
                <a:cubicBezTo>
                  <a:pt x="5896058" y="3290086"/>
                  <a:pt x="5797305" y="3397528"/>
                  <a:pt x="5916706" y="3307977"/>
                </a:cubicBezTo>
                <a:cubicBezTo>
                  <a:pt x="5931920" y="3296567"/>
                  <a:pt x="5941224" y="3278185"/>
                  <a:pt x="5957047" y="3267636"/>
                </a:cubicBezTo>
                <a:cubicBezTo>
                  <a:pt x="6078347" y="3186768"/>
                  <a:pt x="5910768" y="3333094"/>
                  <a:pt x="6037729" y="3227294"/>
                </a:cubicBezTo>
                <a:cubicBezTo>
                  <a:pt x="6052338" y="3215120"/>
                  <a:pt x="6061944" y="3197032"/>
                  <a:pt x="6078071" y="3186953"/>
                </a:cubicBezTo>
                <a:cubicBezTo>
                  <a:pt x="6176929" y="3125168"/>
                  <a:pt x="6114096" y="3192791"/>
                  <a:pt x="6185647" y="3133165"/>
                </a:cubicBezTo>
                <a:cubicBezTo>
                  <a:pt x="6302937" y="3035423"/>
                  <a:pt x="6138765" y="3153205"/>
                  <a:pt x="6279776" y="3052483"/>
                </a:cubicBezTo>
                <a:cubicBezTo>
                  <a:pt x="6292927" y="3043089"/>
                  <a:pt x="6305263" y="3031954"/>
                  <a:pt x="6320118" y="3025588"/>
                </a:cubicBezTo>
                <a:cubicBezTo>
                  <a:pt x="6337105" y="3018308"/>
                  <a:pt x="6355977" y="3016623"/>
                  <a:pt x="6373906" y="3012141"/>
                </a:cubicBezTo>
                <a:cubicBezTo>
                  <a:pt x="6463432" y="2922615"/>
                  <a:pt x="6367016" y="3007004"/>
                  <a:pt x="6454588" y="2958353"/>
                </a:cubicBezTo>
                <a:cubicBezTo>
                  <a:pt x="6482843" y="2942656"/>
                  <a:pt x="6506361" y="2919020"/>
                  <a:pt x="6535271" y="2904565"/>
                </a:cubicBezTo>
                <a:cubicBezTo>
                  <a:pt x="6553200" y="2895600"/>
                  <a:pt x="6571536" y="2887406"/>
                  <a:pt x="6589059" y="2877671"/>
                </a:cubicBezTo>
                <a:cubicBezTo>
                  <a:pt x="6611906" y="2864978"/>
                  <a:pt x="6632410" y="2847945"/>
                  <a:pt x="6656294" y="2837330"/>
                </a:cubicBezTo>
                <a:cubicBezTo>
                  <a:pt x="6673182" y="2829824"/>
                  <a:pt x="6692312" y="2828960"/>
                  <a:pt x="6710082" y="2823883"/>
                </a:cubicBezTo>
                <a:cubicBezTo>
                  <a:pt x="6723711" y="2819989"/>
                  <a:pt x="6736976" y="2814918"/>
                  <a:pt x="6750423" y="2810436"/>
                </a:cubicBezTo>
                <a:cubicBezTo>
                  <a:pt x="6759388" y="2801471"/>
                  <a:pt x="6765665" y="2788535"/>
                  <a:pt x="6777318" y="2783541"/>
                </a:cubicBezTo>
                <a:cubicBezTo>
                  <a:pt x="6884734" y="2737505"/>
                  <a:pt x="6806571" y="2795808"/>
                  <a:pt x="6884894" y="2756647"/>
                </a:cubicBezTo>
                <a:cubicBezTo>
                  <a:pt x="6899349" y="2749419"/>
                  <a:pt x="6910780" y="2736980"/>
                  <a:pt x="6925235" y="2729753"/>
                </a:cubicBezTo>
                <a:cubicBezTo>
                  <a:pt x="6946825" y="2718958"/>
                  <a:pt x="6970413" y="2712662"/>
                  <a:pt x="6992471" y="2702859"/>
                </a:cubicBezTo>
                <a:cubicBezTo>
                  <a:pt x="7010789" y="2694718"/>
                  <a:pt x="7027490" y="2683003"/>
                  <a:pt x="7046259" y="2675965"/>
                </a:cubicBezTo>
                <a:cubicBezTo>
                  <a:pt x="7063563" y="2669476"/>
                  <a:pt x="7082987" y="2669626"/>
                  <a:pt x="7100047" y="2662518"/>
                </a:cubicBezTo>
                <a:cubicBezTo>
                  <a:pt x="7268850" y="2592183"/>
                  <a:pt x="7155410" y="2634725"/>
                  <a:pt x="7247965" y="2581836"/>
                </a:cubicBezTo>
                <a:cubicBezTo>
                  <a:pt x="7265370" y="2571890"/>
                  <a:pt x="7284348" y="2564887"/>
                  <a:pt x="7301753" y="2554941"/>
                </a:cubicBezTo>
                <a:cubicBezTo>
                  <a:pt x="7374738" y="2513234"/>
                  <a:pt x="7308475" y="2539253"/>
                  <a:pt x="7382435" y="2514600"/>
                </a:cubicBezTo>
                <a:cubicBezTo>
                  <a:pt x="7395882" y="2501153"/>
                  <a:pt x="7406152" y="2483494"/>
                  <a:pt x="7422776" y="2474259"/>
                </a:cubicBezTo>
                <a:cubicBezTo>
                  <a:pt x="7447558" y="2460492"/>
                  <a:pt x="7503459" y="2447365"/>
                  <a:pt x="7503459" y="2447365"/>
                </a:cubicBezTo>
                <a:cubicBezTo>
                  <a:pt x="7525871" y="2424953"/>
                  <a:pt x="7546841" y="2401001"/>
                  <a:pt x="7570694" y="2380130"/>
                </a:cubicBezTo>
                <a:cubicBezTo>
                  <a:pt x="7582857" y="2369488"/>
                  <a:pt x="7597884" y="2362630"/>
                  <a:pt x="7611035" y="2353236"/>
                </a:cubicBezTo>
                <a:cubicBezTo>
                  <a:pt x="7629272" y="2340209"/>
                  <a:pt x="7647606" y="2327242"/>
                  <a:pt x="7664823" y="2312894"/>
                </a:cubicBezTo>
                <a:cubicBezTo>
                  <a:pt x="7674563" y="2304778"/>
                  <a:pt x="7681818" y="2293920"/>
                  <a:pt x="7691718" y="2286000"/>
                </a:cubicBezTo>
                <a:cubicBezTo>
                  <a:pt x="7723397" y="2260657"/>
                  <a:pt x="7749035" y="2250618"/>
                  <a:pt x="7785847" y="2232212"/>
                </a:cubicBezTo>
                <a:cubicBezTo>
                  <a:pt x="7794812" y="2218765"/>
                  <a:pt x="7800326" y="2202217"/>
                  <a:pt x="7812741" y="2191871"/>
                </a:cubicBezTo>
                <a:cubicBezTo>
                  <a:pt x="7828140" y="2179038"/>
                  <a:pt x="7849530" y="2175601"/>
                  <a:pt x="7866529" y="2164977"/>
                </a:cubicBezTo>
                <a:cubicBezTo>
                  <a:pt x="7885534" y="2153099"/>
                  <a:pt x="7903567" y="2139526"/>
                  <a:pt x="7920318" y="2124636"/>
                </a:cubicBezTo>
                <a:cubicBezTo>
                  <a:pt x="7944007" y="2103579"/>
                  <a:pt x="7965141" y="2079812"/>
                  <a:pt x="7987553" y="2057400"/>
                </a:cubicBezTo>
                <a:cubicBezTo>
                  <a:pt x="8001000" y="2043953"/>
                  <a:pt x="8013044" y="2028939"/>
                  <a:pt x="8027894" y="2017059"/>
                </a:cubicBezTo>
                <a:lnTo>
                  <a:pt x="8095129" y="1963271"/>
                </a:lnTo>
                <a:cubicBezTo>
                  <a:pt x="8104094" y="1945342"/>
                  <a:pt x="8109190" y="1924882"/>
                  <a:pt x="8122023" y="1909483"/>
                </a:cubicBezTo>
                <a:cubicBezTo>
                  <a:pt x="8132370" y="1897067"/>
                  <a:pt x="8153097" y="1895828"/>
                  <a:pt x="8162365" y="1882588"/>
                </a:cubicBezTo>
                <a:cubicBezTo>
                  <a:pt x="8185356" y="1849744"/>
                  <a:pt x="8198224" y="1810871"/>
                  <a:pt x="8216153" y="1775012"/>
                </a:cubicBezTo>
                <a:cubicBezTo>
                  <a:pt x="8225118" y="1757083"/>
                  <a:pt x="8226368" y="1732343"/>
                  <a:pt x="8243047" y="1721224"/>
                </a:cubicBezTo>
                <a:lnTo>
                  <a:pt x="8283388" y="1694330"/>
                </a:lnTo>
                <a:lnTo>
                  <a:pt x="8337176" y="1586753"/>
                </a:lnTo>
                <a:cubicBezTo>
                  <a:pt x="8350623" y="1559859"/>
                  <a:pt x="8359477" y="1530126"/>
                  <a:pt x="8377518" y="1506071"/>
                </a:cubicBezTo>
                <a:lnTo>
                  <a:pt x="8417859" y="1452283"/>
                </a:lnTo>
                <a:cubicBezTo>
                  <a:pt x="8422341" y="1438836"/>
                  <a:pt x="8425722" y="1424970"/>
                  <a:pt x="8431306" y="1411941"/>
                </a:cubicBezTo>
                <a:cubicBezTo>
                  <a:pt x="8439202" y="1393516"/>
                  <a:pt x="8451861" y="1377170"/>
                  <a:pt x="8458200" y="1358153"/>
                </a:cubicBezTo>
                <a:cubicBezTo>
                  <a:pt x="8488187" y="1268191"/>
                  <a:pt x="8481614" y="1254532"/>
                  <a:pt x="8498541" y="1169894"/>
                </a:cubicBezTo>
                <a:cubicBezTo>
                  <a:pt x="8502165" y="1151772"/>
                  <a:pt x="8508364" y="1134228"/>
                  <a:pt x="8511988" y="1116106"/>
                </a:cubicBezTo>
                <a:cubicBezTo>
                  <a:pt x="8517335" y="1089370"/>
                  <a:pt x="8520088" y="1062160"/>
                  <a:pt x="8525435" y="1035424"/>
                </a:cubicBezTo>
                <a:cubicBezTo>
                  <a:pt x="8550586" y="909669"/>
                  <a:pt x="8526698" y="1043819"/>
                  <a:pt x="8552329" y="941294"/>
                </a:cubicBezTo>
                <a:cubicBezTo>
                  <a:pt x="8562352" y="901203"/>
                  <a:pt x="8570258" y="860612"/>
                  <a:pt x="8579223" y="820271"/>
                </a:cubicBezTo>
                <a:cubicBezTo>
                  <a:pt x="8583706" y="775447"/>
                  <a:pt x="8587407" y="730539"/>
                  <a:pt x="8592671" y="685800"/>
                </a:cubicBezTo>
                <a:cubicBezTo>
                  <a:pt x="8599431" y="628346"/>
                  <a:pt x="8625681" y="466961"/>
                  <a:pt x="8633012" y="430306"/>
                </a:cubicBezTo>
                <a:cubicBezTo>
                  <a:pt x="8637494" y="407894"/>
                  <a:pt x="8640445" y="385121"/>
                  <a:pt x="8646459" y="363071"/>
                </a:cubicBezTo>
                <a:cubicBezTo>
                  <a:pt x="8653918" y="335721"/>
                  <a:pt x="8664388" y="309282"/>
                  <a:pt x="8673353" y="282388"/>
                </a:cubicBezTo>
                <a:cubicBezTo>
                  <a:pt x="8677835" y="228600"/>
                  <a:pt x="8677927" y="174264"/>
                  <a:pt x="8686800" y="121024"/>
                </a:cubicBezTo>
                <a:cubicBezTo>
                  <a:pt x="8717946" y="-65854"/>
                  <a:pt x="8713694" y="113011"/>
                  <a:pt x="8713694" y="0"/>
                </a:cubicBezTo>
              </a:path>
            </a:pathLst>
          </a:custGeom>
          <a:noFill/>
          <a:ln w="107950" cap="rnd" cmpd="tri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4652963"/>
            <a:ext cx="22336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Risultati immagini per sentiero sporc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2636838"/>
            <a:ext cx="34274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430963"/>
            <a:ext cx="1123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156325"/>
            <a:ext cx="4286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6697663"/>
            <a:ext cx="6572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2" descr="H:\green nrg\loghi\Grennnrg consultin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8513"/>
            <a:ext cx="16827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50913" y="276753"/>
            <a:ext cx="497924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La cura del bosco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eminario Valsesia 2">
  <a:themeElements>
    <a:clrScheme name="Composi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mposito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ppt/theme/themeOverride2.xml><?xml version="1.0" encoding="utf-8"?>
<a:themeOverride xmlns:a="http://schemas.openxmlformats.org/drawingml/2006/main">
  <a:clrScheme name="Composito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ppt/theme/themeOverride3.xml><?xml version="1.0" encoding="utf-8"?>
<a:themeOverride xmlns:a="http://schemas.openxmlformats.org/drawingml/2006/main">
  <a:clrScheme name="Composito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ppt/theme/themeOverride4.xml><?xml version="1.0" encoding="utf-8"?>
<a:themeOverride xmlns:a="http://schemas.openxmlformats.org/drawingml/2006/main">
  <a:clrScheme name="Composito">
    <a:dk1>
      <a:sysClr val="windowText" lastClr="000000"/>
    </a:dk1>
    <a:lt1>
      <a:sysClr val="window" lastClr="FFFFFF"/>
    </a:lt1>
    <a:dk2>
      <a:srgbClr val="5B6973"/>
    </a:dk2>
    <a:lt2>
      <a:srgbClr val="E7ECED"/>
    </a:lt2>
    <a:accent1>
      <a:srgbClr val="98C723"/>
    </a:accent1>
    <a:accent2>
      <a:srgbClr val="59B0B9"/>
    </a:accent2>
    <a:accent3>
      <a:srgbClr val="DEAE00"/>
    </a:accent3>
    <a:accent4>
      <a:srgbClr val="B77BB4"/>
    </a:accent4>
    <a:accent5>
      <a:srgbClr val="E0773C"/>
    </a:accent5>
    <a:accent6>
      <a:srgbClr val="A98D63"/>
    </a:accent6>
    <a:hlink>
      <a:srgbClr val="26CBEC"/>
    </a:hlink>
    <a:folHlink>
      <a:srgbClr val="59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seminario Valsesia 2</Template>
  <TotalTime>36</TotalTime>
  <Words>1934</Words>
  <Application>Microsoft Office PowerPoint</Application>
  <PresentationFormat>Presentazione su schermo (4:3)</PresentationFormat>
  <Paragraphs>570</Paragraphs>
  <Slides>55</Slides>
  <Notes>30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7" baseType="lpstr">
      <vt:lpstr>seminario Valsesia 2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Estrattore a molle</vt:lpstr>
      <vt:lpstr>Estrattore a torsione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sly ste</dc:creator>
  <cp:lastModifiedBy>sly ste</cp:lastModifiedBy>
  <cp:revision>3</cp:revision>
  <dcterms:created xsi:type="dcterms:W3CDTF">2017-02-06T09:24:34Z</dcterms:created>
  <dcterms:modified xsi:type="dcterms:W3CDTF">2017-02-06T14:18:12Z</dcterms:modified>
</cp:coreProperties>
</file>